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7"/>
  </p:notesMasterIdLst>
  <p:sldIdLst>
    <p:sldId id="256" r:id="rId5"/>
    <p:sldId id="332" r:id="rId6"/>
    <p:sldId id="331" r:id="rId7"/>
    <p:sldId id="302" r:id="rId8"/>
    <p:sldId id="333" r:id="rId9"/>
    <p:sldId id="336" r:id="rId10"/>
    <p:sldId id="337" r:id="rId11"/>
    <p:sldId id="338" r:id="rId12"/>
    <p:sldId id="339" r:id="rId13"/>
    <p:sldId id="334" r:id="rId14"/>
    <p:sldId id="335" r:id="rId15"/>
    <p:sldId id="340" r:id="rId16"/>
    <p:sldId id="342" r:id="rId17"/>
    <p:sldId id="343" r:id="rId18"/>
    <p:sldId id="344" r:id="rId19"/>
    <p:sldId id="345" r:id="rId20"/>
    <p:sldId id="375" r:id="rId21"/>
    <p:sldId id="346" r:id="rId22"/>
    <p:sldId id="347" r:id="rId23"/>
    <p:sldId id="348" r:id="rId24"/>
    <p:sldId id="349" r:id="rId25"/>
    <p:sldId id="350" r:id="rId26"/>
    <p:sldId id="351" r:id="rId27"/>
    <p:sldId id="360" r:id="rId28"/>
    <p:sldId id="341" r:id="rId29"/>
    <p:sldId id="386" r:id="rId30"/>
    <p:sldId id="388" r:id="rId31"/>
    <p:sldId id="387" r:id="rId32"/>
    <p:sldId id="264" r:id="rId33"/>
    <p:sldId id="361" r:id="rId34"/>
    <p:sldId id="304" r:id="rId35"/>
    <p:sldId id="270" r:id="rId36"/>
    <p:sldId id="310" r:id="rId37"/>
    <p:sldId id="389" r:id="rId38"/>
    <p:sldId id="391" r:id="rId39"/>
    <p:sldId id="390" r:id="rId40"/>
    <p:sldId id="311" r:id="rId41"/>
    <p:sldId id="392" r:id="rId42"/>
    <p:sldId id="352" r:id="rId43"/>
    <p:sldId id="312" r:id="rId44"/>
    <p:sldId id="393" r:id="rId45"/>
    <p:sldId id="394" r:id="rId46"/>
    <p:sldId id="321" r:id="rId47"/>
    <p:sldId id="353" r:id="rId48"/>
    <p:sldId id="356" r:id="rId49"/>
    <p:sldId id="357" r:id="rId50"/>
    <p:sldId id="318" r:id="rId51"/>
    <p:sldId id="376" r:id="rId52"/>
    <p:sldId id="395" r:id="rId53"/>
    <p:sldId id="396" r:id="rId54"/>
    <p:sldId id="381" r:id="rId55"/>
    <p:sldId id="398" r:id="rId56"/>
    <p:sldId id="399" r:id="rId57"/>
    <p:sldId id="397" r:id="rId58"/>
    <p:sldId id="400" r:id="rId59"/>
    <p:sldId id="401" r:id="rId60"/>
    <p:sldId id="322" r:id="rId61"/>
    <p:sldId id="359" r:id="rId62"/>
    <p:sldId id="404" r:id="rId63"/>
    <p:sldId id="403" r:id="rId64"/>
    <p:sldId id="402" r:id="rId65"/>
    <p:sldId id="405" r:id="rId66"/>
    <p:sldId id="406" r:id="rId67"/>
    <p:sldId id="323" r:id="rId68"/>
    <p:sldId id="407" r:id="rId69"/>
    <p:sldId id="408" r:id="rId70"/>
    <p:sldId id="324" r:id="rId71"/>
    <p:sldId id="410" r:id="rId72"/>
    <p:sldId id="409" r:id="rId73"/>
    <p:sldId id="330" r:id="rId74"/>
    <p:sldId id="412" r:id="rId75"/>
    <p:sldId id="411" r:id="rId76"/>
    <p:sldId id="413" r:id="rId77"/>
    <p:sldId id="414" r:id="rId78"/>
    <p:sldId id="325" r:id="rId79"/>
    <p:sldId id="416" r:id="rId80"/>
    <p:sldId id="415" r:id="rId81"/>
    <p:sldId id="382" r:id="rId82"/>
    <p:sldId id="383" r:id="rId83"/>
    <p:sldId id="384" r:id="rId84"/>
    <p:sldId id="385" r:id="rId85"/>
    <p:sldId id="298" r:id="rId8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viewProps" Target="viewProps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theme" Target="theme/theme1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ierry Claessens" userId="58f36680-b082-4c24-be6f-f2f6af5d4d21" providerId="ADAL" clId="{9F57D2AE-15C7-4A69-9D62-790F9B0CD5CA}"/>
    <pc:docChg chg="undo redo custSel addSld delSld modSld sldOrd">
      <pc:chgData name="Thierry Claessens" userId="58f36680-b082-4c24-be6f-f2f6af5d4d21" providerId="ADAL" clId="{9F57D2AE-15C7-4A69-9D62-790F9B0CD5CA}" dt="2024-04-15T09:10:20.615" v="567" actId="6549"/>
      <pc:docMkLst>
        <pc:docMk/>
      </pc:docMkLst>
      <pc:sldChg chg="modSp">
        <pc:chgData name="Thierry Claessens" userId="58f36680-b082-4c24-be6f-f2f6af5d4d21" providerId="ADAL" clId="{9F57D2AE-15C7-4A69-9D62-790F9B0CD5CA}" dt="2024-04-15T08:53:18.589" v="209" actId="20577"/>
        <pc:sldMkLst>
          <pc:docMk/>
          <pc:sldMk cId="548212794" sldId="270"/>
        </pc:sldMkLst>
        <pc:graphicFrameChg chg="modGraphic">
          <ac:chgData name="Thierry Claessens" userId="58f36680-b082-4c24-be6f-f2f6af5d4d21" providerId="ADAL" clId="{9F57D2AE-15C7-4A69-9D62-790F9B0CD5CA}" dt="2024-04-15T08:53:18.589" v="209" actId="20577"/>
          <ac:graphicFrameMkLst>
            <pc:docMk/>
            <pc:sldMk cId="548212794" sldId="270"/>
            <ac:graphicFrameMk id="4" creationId="{51F0927E-3407-47B2-AB0D-EF6DA6AA2217}"/>
          </ac:graphicFrameMkLst>
        </pc:graphicFrameChg>
      </pc:sldChg>
      <pc:sldChg chg="add del">
        <pc:chgData name="Thierry Claessens" userId="58f36680-b082-4c24-be6f-f2f6af5d4d21" providerId="ADAL" clId="{9F57D2AE-15C7-4A69-9D62-790F9B0CD5CA}" dt="2024-04-15T08:46:54.520" v="6" actId="2696"/>
        <pc:sldMkLst>
          <pc:docMk/>
          <pc:sldMk cId="3840297792" sldId="305"/>
        </pc:sldMkLst>
      </pc:sldChg>
      <pc:sldChg chg="add del">
        <pc:chgData name="Thierry Claessens" userId="58f36680-b082-4c24-be6f-f2f6af5d4d21" providerId="ADAL" clId="{9F57D2AE-15C7-4A69-9D62-790F9B0CD5CA}" dt="2024-04-15T08:46:54.520" v="7" actId="2696"/>
        <pc:sldMkLst>
          <pc:docMk/>
          <pc:sldMk cId="1098850810" sldId="306"/>
        </pc:sldMkLst>
      </pc:sldChg>
      <pc:sldChg chg="add del">
        <pc:chgData name="Thierry Claessens" userId="58f36680-b082-4c24-be6f-f2f6af5d4d21" providerId="ADAL" clId="{9F57D2AE-15C7-4A69-9D62-790F9B0CD5CA}" dt="2024-04-15T08:46:54.535" v="8" actId="2696"/>
        <pc:sldMkLst>
          <pc:docMk/>
          <pc:sldMk cId="999545614" sldId="307"/>
        </pc:sldMkLst>
      </pc:sldChg>
      <pc:sldChg chg="del">
        <pc:chgData name="Thierry Claessens" userId="58f36680-b082-4c24-be6f-f2f6af5d4d21" providerId="ADAL" clId="{9F57D2AE-15C7-4A69-9D62-790F9B0CD5CA}" dt="2024-04-15T08:51:24.746" v="180" actId="2696"/>
        <pc:sldMkLst>
          <pc:docMk/>
          <pc:sldMk cId="1847096335" sldId="308"/>
        </pc:sldMkLst>
      </pc:sldChg>
      <pc:sldChg chg="del">
        <pc:chgData name="Thierry Claessens" userId="58f36680-b082-4c24-be6f-f2f6af5d4d21" providerId="ADAL" clId="{9F57D2AE-15C7-4A69-9D62-790F9B0CD5CA}" dt="2024-04-15T08:51:27.040" v="181" actId="2696"/>
        <pc:sldMkLst>
          <pc:docMk/>
          <pc:sldMk cId="2406263408" sldId="309"/>
        </pc:sldMkLst>
      </pc:sldChg>
      <pc:sldChg chg="modSp">
        <pc:chgData name="Thierry Claessens" userId="58f36680-b082-4c24-be6f-f2f6af5d4d21" providerId="ADAL" clId="{9F57D2AE-15C7-4A69-9D62-790F9B0CD5CA}" dt="2024-04-15T08:53:34.655" v="211" actId="6549"/>
        <pc:sldMkLst>
          <pc:docMk/>
          <pc:sldMk cId="1231617039" sldId="310"/>
        </pc:sldMkLst>
        <pc:graphicFrameChg chg="modGraphic">
          <ac:chgData name="Thierry Claessens" userId="58f36680-b082-4c24-be6f-f2f6af5d4d21" providerId="ADAL" clId="{9F57D2AE-15C7-4A69-9D62-790F9B0CD5CA}" dt="2024-04-15T08:53:34.655" v="211" actId="6549"/>
          <ac:graphicFrameMkLst>
            <pc:docMk/>
            <pc:sldMk cId="1231617039" sldId="310"/>
            <ac:graphicFrameMk id="4" creationId="{51F0927E-3407-47B2-AB0D-EF6DA6AA2217}"/>
          </ac:graphicFrameMkLst>
        </pc:graphicFrameChg>
      </pc:sldChg>
      <pc:sldChg chg="modSp">
        <pc:chgData name="Thierry Claessens" userId="58f36680-b082-4c24-be6f-f2f6af5d4d21" providerId="ADAL" clId="{9F57D2AE-15C7-4A69-9D62-790F9B0CD5CA}" dt="2024-04-15T08:54:21.410" v="218" actId="6549"/>
        <pc:sldMkLst>
          <pc:docMk/>
          <pc:sldMk cId="1391306501" sldId="311"/>
        </pc:sldMkLst>
        <pc:graphicFrameChg chg="modGraphic">
          <ac:chgData name="Thierry Claessens" userId="58f36680-b082-4c24-be6f-f2f6af5d4d21" providerId="ADAL" clId="{9F57D2AE-15C7-4A69-9D62-790F9B0CD5CA}" dt="2024-04-15T08:54:21.410" v="218" actId="6549"/>
          <ac:graphicFrameMkLst>
            <pc:docMk/>
            <pc:sldMk cId="1391306501" sldId="311"/>
            <ac:graphicFrameMk id="4" creationId="{51F0927E-3407-47B2-AB0D-EF6DA6AA2217}"/>
          </ac:graphicFrameMkLst>
        </pc:graphicFrameChg>
      </pc:sldChg>
      <pc:sldChg chg="modSp">
        <pc:chgData name="Thierry Claessens" userId="58f36680-b082-4c24-be6f-f2f6af5d4d21" providerId="ADAL" clId="{9F57D2AE-15C7-4A69-9D62-790F9B0CD5CA}" dt="2024-04-15T08:57:23.646" v="229" actId="6549"/>
        <pc:sldMkLst>
          <pc:docMk/>
          <pc:sldMk cId="354213534" sldId="312"/>
        </pc:sldMkLst>
        <pc:spChg chg="mod">
          <ac:chgData name="Thierry Claessens" userId="58f36680-b082-4c24-be6f-f2f6af5d4d21" providerId="ADAL" clId="{9F57D2AE-15C7-4A69-9D62-790F9B0CD5CA}" dt="2024-04-15T08:57:23.646" v="229" actId="6549"/>
          <ac:spMkLst>
            <pc:docMk/>
            <pc:sldMk cId="354213534" sldId="312"/>
            <ac:spMk id="3" creationId="{00000000-0000-0000-0000-000000000000}"/>
          </ac:spMkLst>
        </pc:spChg>
      </pc:sldChg>
      <pc:sldChg chg="modSp del">
        <pc:chgData name="Thierry Claessens" userId="58f36680-b082-4c24-be6f-f2f6af5d4d21" providerId="ADAL" clId="{9F57D2AE-15C7-4A69-9D62-790F9B0CD5CA}" dt="2024-04-15T09:06:00.760" v="514" actId="2696"/>
        <pc:sldMkLst>
          <pc:docMk/>
          <pc:sldMk cId="2840717825" sldId="317"/>
        </pc:sldMkLst>
        <pc:spChg chg="mod">
          <ac:chgData name="Thierry Claessens" userId="58f36680-b082-4c24-be6f-f2f6af5d4d21" providerId="ADAL" clId="{9F57D2AE-15C7-4A69-9D62-790F9B0CD5CA}" dt="2024-04-15T09:05:48.202" v="512" actId="6549"/>
          <ac:spMkLst>
            <pc:docMk/>
            <pc:sldMk cId="2840717825" sldId="317"/>
            <ac:spMk id="3" creationId="{00000000-0000-0000-0000-000000000000}"/>
          </ac:spMkLst>
        </pc:spChg>
      </pc:sldChg>
      <pc:sldChg chg="del">
        <pc:chgData name="Thierry Claessens" userId="58f36680-b082-4c24-be6f-f2f6af5d4d21" providerId="ADAL" clId="{9F57D2AE-15C7-4A69-9D62-790F9B0CD5CA}" dt="2024-04-15T09:03:15.702" v="473" actId="2696"/>
        <pc:sldMkLst>
          <pc:docMk/>
          <pc:sldMk cId="3260660232" sldId="319"/>
        </pc:sldMkLst>
      </pc:sldChg>
      <pc:sldChg chg="modSp">
        <pc:chgData name="Thierry Claessens" userId="58f36680-b082-4c24-be6f-f2f6af5d4d21" providerId="ADAL" clId="{9F57D2AE-15C7-4A69-9D62-790F9B0CD5CA}" dt="2024-04-15T09:07:08.655" v="529" actId="6549"/>
        <pc:sldMkLst>
          <pc:docMk/>
          <pc:sldMk cId="1403282175" sldId="323"/>
        </pc:sldMkLst>
        <pc:spChg chg="mod">
          <ac:chgData name="Thierry Claessens" userId="58f36680-b082-4c24-be6f-f2f6af5d4d21" providerId="ADAL" clId="{9F57D2AE-15C7-4A69-9D62-790F9B0CD5CA}" dt="2024-04-15T09:07:08.655" v="529" actId="6549"/>
          <ac:spMkLst>
            <pc:docMk/>
            <pc:sldMk cId="1403282175" sldId="323"/>
            <ac:spMk id="3" creationId="{00000000-0000-0000-0000-000000000000}"/>
          </ac:spMkLst>
        </pc:spChg>
      </pc:sldChg>
      <pc:sldChg chg="modSp">
        <pc:chgData name="Thierry Claessens" userId="58f36680-b082-4c24-be6f-f2f6af5d4d21" providerId="ADAL" clId="{9F57D2AE-15C7-4A69-9D62-790F9B0CD5CA}" dt="2024-04-15T09:09:01.988" v="538" actId="6549"/>
        <pc:sldMkLst>
          <pc:docMk/>
          <pc:sldMk cId="3033293414" sldId="324"/>
        </pc:sldMkLst>
        <pc:spChg chg="mod">
          <ac:chgData name="Thierry Claessens" userId="58f36680-b082-4c24-be6f-f2f6af5d4d21" providerId="ADAL" clId="{9F57D2AE-15C7-4A69-9D62-790F9B0CD5CA}" dt="2024-04-15T09:09:01.988" v="538" actId="6549"/>
          <ac:spMkLst>
            <pc:docMk/>
            <pc:sldMk cId="3033293414" sldId="324"/>
            <ac:spMk id="3" creationId="{00000000-0000-0000-0000-000000000000}"/>
          </ac:spMkLst>
        </pc:spChg>
      </pc:sldChg>
      <pc:sldChg chg="modSp">
        <pc:chgData name="Thierry Claessens" userId="58f36680-b082-4c24-be6f-f2f6af5d4d21" providerId="ADAL" clId="{9F57D2AE-15C7-4A69-9D62-790F9B0CD5CA}" dt="2024-04-15T09:10:16.174" v="566" actId="6549"/>
        <pc:sldMkLst>
          <pc:docMk/>
          <pc:sldMk cId="2242392295" sldId="325"/>
        </pc:sldMkLst>
        <pc:spChg chg="mod">
          <ac:chgData name="Thierry Claessens" userId="58f36680-b082-4c24-be6f-f2f6af5d4d21" providerId="ADAL" clId="{9F57D2AE-15C7-4A69-9D62-790F9B0CD5CA}" dt="2024-04-15T09:10:16.174" v="566" actId="6549"/>
          <ac:spMkLst>
            <pc:docMk/>
            <pc:sldMk cId="2242392295" sldId="325"/>
            <ac:spMk id="3" creationId="{00000000-0000-0000-0000-000000000000}"/>
          </ac:spMkLst>
        </pc:spChg>
      </pc:sldChg>
      <pc:sldChg chg="modSp">
        <pc:chgData name="Thierry Claessens" userId="58f36680-b082-4c24-be6f-f2f6af5d4d21" providerId="ADAL" clId="{9F57D2AE-15C7-4A69-9D62-790F9B0CD5CA}" dt="2024-04-15T09:09:21.087" v="541" actId="6549"/>
        <pc:sldMkLst>
          <pc:docMk/>
          <pc:sldMk cId="635381456" sldId="330"/>
        </pc:sldMkLst>
        <pc:spChg chg="mod">
          <ac:chgData name="Thierry Claessens" userId="58f36680-b082-4c24-be6f-f2f6af5d4d21" providerId="ADAL" clId="{9F57D2AE-15C7-4A69-9D62-790F9B0CD5CA}" dt="2024-04-15T09:09:21.087" v="541" actId="6549"/>
          <ac:spMkLst>
            <pc:docMk/>
            <pc:sldMk cId="635381456" sldId="330"/>
            <ac:spMk id="3" creationId="{00000000-0000-0000-0000-000000000000}"/>
          </ac:spMkLst>
        </pc:spChg>
      </pc:sldChg>
      <pc:sldChg chg="modSp del">
        <pc:chgData name="Thierry Claessens" userId="58f36680-b082-4c24-be6f-f2f6af5d4d21" providerId="ADAL" clId="{9F57D2AE-15C7-4A69-9D62-790F9B0CD5CA}" dt="2024-04-15T08:58:26.167" v="238" actId="2696"/>
        <pc:sldMkLst>
          <pc:docMk/>
          <pc:sldMk cId="2094802624" sldId="354"/>
        </pc:sldMkLst>
        <pc:spChg chg="mod">
          <ac:chgData name="Thierry Claessens" userId="58f36680-b082-4c24-be6f-f2f6af5d4d21" providerId="ADAL" clId="{9F57D2AE-15C7-4A69-9D62-790F9B0CD5CA}" dt="2024-04-15T08:58:14.887" v="237" actId="20577"/>
          <ac:spMkLst>
            <pc:docMk/>
            <pc:sldMk cId="2094802624" sldId="354"/>
            <ac:spMk id="3" creationId="{00000000-0000-0000-0000-000000000000}"/>
          </ac:spMkLst>
        </pc:spChg>
      </pc:sldChg>
      <pc:sldChg chg="modSp">
        <pc:chgData name="Thierry Claessens" userId="58f36680-b082-4c24-be6f-f2f6af5d4d21" providerId="ADAL" clId="{9F57D2AE-15C7-4A69-9D62-790F9B0CD5CA}" dt="2024-04-15T08:58:30.014" v="239" actId="6549"/>
        <pc:sldMkLst>
          <pc:docMk/>
          <pc:sldMk cId="3875669950" sldId="356"/>
        </pc:sldMkLst>
        <pc:spChg chg="mod">
          <ac:chgData name="Thierry Claessens" userId="58f36680-b082-4c24-be6f-f2f6af5d4d21" providerId="ADAL" clId="{9F57D2AE-15C7-4A69-9D62-790F9B0CD5CA}" dt="2024-04-15T08:58:30.014" v="239" actId="6549"/>
          <ac:spMkLst>
            <pc:docMk/>
            <pc:sldMk cId="3875669950" sldId="356"/>
            <ac:spMk id="3" creationId="{00000000-0000-0000-0000-000000000000}"/>
          </ac:spMkLst>
        </pc:spChg>
      </pc:sldChg>
      <pc:sldChg chg="modSp">
        <pc:chgData name="Thierry Claessens" userId="58f36680-b082-4c24-be6f-f2f6af5d4d21" providerId="ADAL" clId="{9F57D2AE-15C7-4A69-9D62-790F9B0CD5CA}" dt="2024-04-15T08:58:48.258" v="240" actId="6549"/>
        <pc:sldMkLst>
          <pc:docMk/>
          <pc:sldMk cId="2592032514" sldId="357"/>
        </pc:sldMkLst>
        <pc:spChg chg="mod">
          <ac:chgData name="Thierry Claessens" userId="58f36680-b082-4c24-be6f-f2f6af5d4d21" providerId="ADAL" clId="{9F57D2AE-15C7-4A69-9D62-790F9B0CD5CA}" dt="2024-04-15T08:58:48.258" v="240" actId="6549"/>
          <ac:spMkLst>
            <pc:docMk/>
            <pc:sldMk cId="2592032514" sldId="357"/>
            <ac:spMk id="3" creationId="{00000000-0000-0000-0000-000000000000}"/>
          </ac:spMkLst>
        </pc:spChg>
      </pc:sldChg>
      <pc:sldChg chg="modSp">
        <pc:chgData name="Thierry Claessens" userId="58f36680-b082-4c24-be6f-f2f6af5d4d21" providerId="ADAL" clId="{9F57D2AE-15C7-4A69-9D62-790F9B0CD5CA}" dt="2024-04-15T09:06:24.490" v="520" actId="6549"/>
        <pc:sldMkLst>
          <pc:docMk/>
          <pc:sldMk cId="2659390800" sldId="359"/>
        </pc:sldMkLst>
        <pc:spChg chg="mod">
          <ac:chgData name="Thierry Claessens" userId="58f36680-b082-4c24-be6f-f2f6af5d4d21" providerId="ADAL" clId="{9F57D2AE-15C7-4A69-9D62-790F9B0CD5CA}" dt="2024-04-15T09:06:24.490" v="520" actId="6549"/>
          <ac:spMkLst>
            <pc:docMk/>
            <pc:sldMk cId="2659390800" sldId="359"/>
            <ac:spMk id="3" creationId="{00000000-0000-0000-0000-000000000000}"/>
          </ac:spMkLst>
        </pc:spChg>
      </pc:sldChg>
      <pc:sldChg chg="modSp">
        <pc:chgData name="Thierry Claessens" userId="58f36680-b082-4c24-be6f-f2f6af5d4d21" providerId="ADAL" clId="{9F57D2AE-15C7-4A69-9D62-790F9B0CD5CA}" dt="2024-04-15T09:03:39.238" v="475" actId="6549"/>
        <pc:sldMkLst>
          <pc:docMk/>
          <pc:sldMk cId="1419469932" sldId="376"/>
        </pc:sldMkLst>
        <pc:spChg chg="mod">
          <ac:chgData name="Thierry Claessens" userId="58f36680-b082-4c24-be6f-f2f6af5d4d21" providerId="ADAL" clId="{9F57D2AE-15C7-4A69-9D62-790F9B0CD5CA}" dt="2024-04-15T09:03:39.238" v="475" actId="6549"/>
          <ac:spMkLst>
            <pc:docMk/>
            <pc:sldMk cId="1419469932" sldId="376"/>
            <ac:spMk id="3" creationId="{00000000-0000-0000-0000-000000000000}"/>
          </ac:spMkLst>
        </pc:spChg>
      </pc:sldChg>
      <pc:sldChg chg="del">
        <pc:chgData name="Thierry Claessens" userId="58f36680-b082-4c24-be6f-f2f6af5d4d21" providerId="ADAL" clId="{9F57D2AE-15C7-4A69-9D62-790F9B0CD5CA}" dt="2024-04-15T09:02:49.846" v="467" actId="2696"/>
        <pc:sldMkLst>
          <pc:docMk/>
          <pc:sldMk cId="2688050842" sldId="377"/>
        </pc:sldMkLst>
      </pc:sldChg>
      <pc:sldChg chg="del">
        <pc:chgData name="Thierry Claessens" userId="58f36680-b082-4c24-be6f-f2f6af5d4d21" providerId="ADAL" clId="{9F57D2AE-15C7-4A69-9D62-790F9B0CD5CA}" dt="2024-04-15T09:03:06.063" v="470" actId="2696"/>
        <pc:sldMkLst>
          <pc:docMk/>
          <pc:sldMk cId="809631764" sldId="378"/>
        </pc:sldMkLst>
      </pc:sldChg>
      <pc:sldChg chg="del">
        <pc:chgData name="Thierry Claessens" userId="58f36680-b082-4c24-be6f-f2f6af5d4d21" providerId="ADAL" clId="{9F57D2AE-15C7-4A69-9D62-790F9B0CD5CA}" dt="2024-04-15T09:03:09.906" v="471" actId="2696"/>
        <pc:sldMkLst>
          <pc:docMk/>
          <pc:sldMk cId="3742648010" sldId="379"/>
        </pc:sldMkLst>
      </pc:sldChg>
      <pc:sldChg chg="del">
        <pc:chgData name="Thierry Claessens" userId="58f36680-b082-4c24-be6f-f2f6af5d4d21" providerId="ADAL" clId="{9F57D2AE-15C7-4A69-9D62-790F9B0CD5CA}" dt="2024-04-15T09:03:13.179" v="472" actId="2696"/>
        <pc:sldMkLst>
          <pc:docMk/>
          <pc:sldMk cId="2619900097" sldId="380"/>
        </pc:sldMkLst>
      </pc:sldChg>
      <pc:sldChg chg="modSp">
        <pc:chgData name="Thierry Claessens" userId="58f36680-b082-4c24-be6f-f2f6af5d4d21" providerId="ADAL" clId="{9F57D2AE-15C7-4A69-9D62-790F9B0CD5CA}" dt="2024-04-15T09:04:10.049" v="480" actId="6549"/>
        <pc:sldMkLst>
          <pc:docMk/>
          <pc:sldMk cId="4109269477" sldId="381"/>
        </pc:sldMkLst>
        <pc:spChg chg="mod">
          <ac:chgData name="Thierry Claessens" userId="58f36680-b082-4c24-be6f-f2f6af5d4d21" providerId="ADAL" clId="{9F57D2AE-15C7-4A69-9D62-790F9B0CD5CA}" dt="2024-04-15T09:04:10.049" v="480" actId="6549"/>
          <ac:spMkLst>
            <pc:docMk/>
            <pc:sldMk cId="4109269477" sldId="381"/>
            <ac:spMk id="3" creationId="{00000000-0000-0000-0000-000000000000}"/>
          </ac:spMkLst>
        </pc:spChg>
      </pc:sldChg>
      <pc:sldChg chg="modSp">
        <pc:chgData name="Thierry Claessens" userId="58f36680-b082-4c24-be6f-f2f6af5d4d21" providerId="ADAL" clId="{9F57D2AE-15C7-4A69-9D62-790F9B0CD5CA}" dt="2024-04-15T08:48:08.909" v="22" actId="6549"/>
        <pc:sldMkLst>
          <pc:docMk/>
          <pc:sldMk cId="3513660091" sldId="384"/>
        </pc:sldMkLst>
        <pc:spChg chg="mod">
          <ac:chgData name="Thierry Claessens" userId="58f36680-b082-4c24-be6f-f2f6af5d4d21" providerId="ADAL" clId="{9F57D2AE-15C7-4A69-9D62-790F9B0CD5CA}" dt="2024-04-15T08:48:08.909" v="22" actId="6549"/>
          <ac:spMkLst>
            <pc:docMk/>
            <pc:sldMk cId="3513660091" sldId="384"/>
            <ac:spMk id="3" creationId="{00000000-0000-0000-0000-000000000000}"/>
          </ac:spMkLst>
        </pc:spChg>
      </pc:sldChg>
      <pc:sldChg chg="modSp add">
        <pc:chgData name="Thierry Claessens" userId="58f36680-b082-4c24-be6f-f2f6af5d4d21" providerId="ADAL" clId="{9F57D2AE-15C7-4A69-9D62-790F9B0CD5CA}" dt="2024-04-15T08:51:00.045" v="179" actId="6549"/>
        <pc:sldMkLst>
          <pc:docMk/>
          <pc:sldMk cId="1117674417" sldId="386"/>
        </pc:sldMkLst>
        <pc:spChg chg="mod">
          <ac:chgData name="Thierry Claessens" userId="58f36680-b082-4c24-be6f-f2f6af5d4d21" providerId="ADAL" clId="{9F57D2AE-15C7-4A69-9D62-790F9B0CD5CA}" dt="2024-04-15T08:48:43.078" v="53" actId="20577"/>
          <ac:spMkLst>
            <pc:docMk/>
            <pc:sldMk cId="1117674417" sldId="386"/>
            <ac:spMk id="2" creationId="{09EF2F20-5553-431D-8402-0ADBC3AB1A45}"/>
          </ac:spMkLst>
        </pc:spChg>
        <pc:spChg chg="mod">
          <ac:chgData name="Thierry Claessens" userId="58f36680-b082-4c24-be6f-f2f6af5d4d21" providerId="ADAL" clId="{9F57D2AE-15C7-4A69-9D62-790F9B0CD5CA}" dt="2024-04-15T08:51:00.045" v="179" actId="6549"/>
          <ac:spMkLst>
            <pc:docMk/>
            <pc:sldMk cId="1117674417" sldId="386"/>
            <ac:spMk id="3" creationId="{E7D6A0AE-3962-4AAD-A692-F24E0FAC6476}"/>
          </ac:spMkLst>
        </pc:spChg>
      </pc:sldChg>
      <pc:sldChg chg="add">
        <pc:chgData name="Thierry Claessens" userId="58f36680-b082-4c24-be6f-f2f6af5d4d21" providerId="ADAL" clId="{9F57D2AE-15C7-4A69-9D62-790F9B0CD5CA}" dt="2024-04-15T08:50:48.688" v="176"/>
        <pc:sldMkLst>
          <pc:docMk/>
          <pc:sldMk cId="1691073951" sldId="387"/>
        </pc:sldMkLst>
      </pc:sldChg>
      <pc:sldChg chg="modSp add">
        <pc:chgData name="Thierry Claessens" userId="58f36680-b082-4c24-be6f-f2f6af5d4d21" providerId="ADAL" clId="{9F57D2AE-15C7-4A69-9D62-790F9B0CD5CA}" dt="2024-04-15T08:50:56.174" v="178" actId="6549"/>
        <pc:sldMkLst>
          <pc:docMk/>
          <pc:sldMk cId="3012450547" sldId="388"/>
        </pc:sldMkLst>
        <pc:spChg chg="mod">
          <ac:chgData name="Thierry Claessens" userId="58f36680-b082-4c24-be6f-f2f6af5d4d21" providerId="ADAL" clId="{9F57D2AE-15C7-4A69-9D62-790F9B0CD5CA}" dt="2024-04-15T08:50:56.174" v="178" actId="6549"/>
          <ac:spMkLst>
            <pc:docMk/>
            <pc:sldMk cId="3012450547" sldId="388"/>
            <ac:spMk id="3" creationId="{E7D6A0AE-3962-4AAD-A692-F24E0FAC6476}"/>
          </ac:spMkLst>
        </pc:spChg>
      </pc:sldChg>
      <pc:sldChg chg="modSp add">
        <pc:chgData name="Thierry Claessens" userId="58f36680-b082-4c24-be6f-f2f6af5d4d21" providerId="ADAL" clId="{9F57D2AE-15C7-4A69-9D62-790F9B0CD5CA}" dt="2024-04-15T08:53:41.141" v="213" actId="6549"/>
        <pc:sldMkLst>
          <pc:docMk/>
          <pc:sldMk cId="2654463346" sldId="389"/>
        </pc:sldMkLst>
        <pc:graphicFrameChg chg="modGraphic">
          <ac:chgData name="Thierry Claessens" userId="58f36680-b082-4c24-be6f-f2f6af5d4d21" providerId="ADAL" clId="{9F57D2AE-15C7-4A69-9D62-790F9B0CD5CA}" dt="2024-04-15T08:53:41.141" v="213" actId="6549"/>
          <ac:graphicFrameMkLst>
            <pc:docMk/>
            <pc:sldMk cId="2654463346" sldId="389"/>
            <ac:graphicFrameMk id="4" creationId="{51F0927E-3407-47B2-AB0D-EF6DA6AA2217}"/>
          </ac:graphicFrameMkLst>
        </pc:graphicFrameChg>
      </pc:sldChg>
      <pc:sldChg chg="add">
        <pc:chgData name="Thierry Claessens" userId="58f36680-b082-4c24-be6f-f2f6af5d4d21" providerId="ADAL" clId="{9F57D2AE-15C7-4A69-9D62-790F9B0CD5CA}" dt="2024-04-15T08:53:37.093" v="212"/>
        <pc:sldMkLst>
          <pc:docMk/>
          <pc:sldMk cId="1037527274" sldId="390"/>
        </pc:sldMkLst>
      </pc:sldChg>
      <pc:sldChg chg="modSp add ord">
        <pc:chgData name="Thierry Claessens" userId="58f36680-b082-4c24-be6f-f2f6af5d4d21" providerId="ADAL" clId="{9F57D2AE-15C7-4A69-9D62-790F9B0CD5CA}" dt="2024-04-15T08:53:56.602" v="216"/>
        <pc:sldMkLst>
          <pc:docMk/>
          <pc:sldMk cId="1546049989" sldId="391"/>
        </pc:sldMkLst>
        <pc:graphicFrameChg chg="modGraphic">
          <ac:chgData name="Thierry Claessens" userId="58f36680-b082-4c24-be6f-f2f6af5d4d21" providerId="ADAL" clId="{9F57D2AE-15C7-4A69-9D62-790F9B0CD5CA}" dt="2024-04-15T08:53:48.084" v="215" actId="6549"/>
          <ac:graphicFrameMkLst>
            <pc:docMk/>
            <pc:sldMk cId="1546049989" sldId="391"/>
            <ac:graphicFrameMk id="4" creationId="{51F0927E-3407-47B2-AB0D-EF6DA6AA2217}"/>
          </ac:graphicFrameMkLst>
        </pc:graphicFrameChg>
      </pc:sldChg>
      <pc:sldChg chg="add">
        <pc:chgData name="Thierry Claessens" userId="58f36680-b082-4c24-be6f-f2f6af5d4d21" providerId="ADAL" clId="{9F57D2AE-15C7-4A69-9D62-790F9B0CD5CA}" dt="2024-04-15T08:54:15.060" v="217"/>
        <pc:sldMkLst>
          <pc:docMk/>
          <pc:sldMk cId="2440883117" sldId="392"/>
        </pc:sldMkLst>
      </pc:sldChg>
      <pc:sldChg chg="modSp add">
        <pc:chgData name="Thierry Claessens" userId="58f36680-b082-4c24-be6f-f2f6af5d4d21" providerId="ADAL" clId="{9F57D2AE-15C7-4A69-9D62-790F9B0CD5CA}" dt="2024-04-15T08:57:29.476" v="231" actId="6549"/>
        <pc:sldMkLst>
          <pc:docMk/>
          <pc:sldMk cId="1625301230" sldId="393"/>
        </pc:sldMkLst>
        <pc:spChg chg="mod">
          <ac:chgData name="Thierry Claessens" userId="58f36680-b082-4c24-be6f-f2f6af5d4d21" providerId="ADAL" clId="{9F57D2AE-15C7-4A69-9D62-790F9B0CD5CA}" dt="2024-04-15T08:57:29.476" v="231" actId="6549"/>
          <ac:spMkLst>
            <pc:docMk/>
            <pc:sldMk cId="1625301230" sldId="393"/>
            <ac:spMk id="3" creationId="{00000000-0000-0000-0000-000000000000}"/>
          </ac:spMkLst>
        </pc:spChg>
      </pc:sldChg>
      <pc:sldChg chg="addSp delSp modSp add del">
        <pc:chgData name="Thierry Claessens" userId="58f36680-b082-4c24-be6f-f2f6af5d4d21" providerId="ADAL" clId="{9F57D2AE-15C7-4A69-9D62-790F9B0CD5CA}" dt="2024-04-15T08:56:08.503" v="227" actId="2696"/>
        <pc:sldMkLst>
          <pc:docMk/>
          <pc:sldMk cId="3397078154" sldId="393"/>
        </pc:sldMkLst>
        <pc:spChg chg="del">
          <ac:chgData name="Thierry Claessens" userId="58f36680-b082-4c24-be6f-f2f6af5d4d21" providerId="ADAL" clId="{9F57D2AE-15C7-4A69-9D62-790F9B0CD5CA}" dt="2024-04-15T08:55:16.880" v="220"/>
          <ac:spMkLst>
            <pc:docMk/>
            <pc:sldMk cId="3397078154" sldId="393"/>
            <ac:spMk id="3" creationId="{57E4B337-2BAB-4495-8CA4-75382C599D97}"/>
          </ac:spMkLst>
        </pc:spChg>
        <pc:graphicFrameChg chg="add mod modGraphic">
          <ac:chgData name="Thierry Claessens" userId="58f36680-b082-4c24-be6f-f2f6af5d4d21" providerId="ADAL" clId="{9F57D2AE-15C7-4A69-9D62-790F9B0CD5CA}" dt="2024-04-15T08:55:40.192" v="226" actId="14100"/>
          <ac:graphicFrameMkLst>
            <pc:docMk/>
            <pc:sldMk cId="3397078154" sldId="393"/>
            <ac:graphicFrameMk id="4" creationId="{568AA2A7-6DF8-4DDB-9E35-CE0D3A75D989}"/>
          </ac:graphicFrameMkLst>
        </pc:graphicFrameChg>
      </pc:sldChg>
      <pc:sldChg chg="add">
        <pc:chgData name="Thierry Claessens" userId="58f36680-b082-4c24-be6f-f2f6af5d4d21" providerId="ADAL" clId="{9F57D2AE-15C7-4A69-9D62-790F9B0CD5CA}" dt="2024-04-15T08:57:26.552" v="230"/>
        <pc:sldMkLst>
          <pc:docMk/>
          <pc:sldMk cId="1910321796" sldId="394"/>
        </pc:sldMkLst>
      </pc:sldChg>
      <pc:sldChg chg="modSp add">
        <pc:chgData name="Thierry Claessens" userId="58f36680-b082-4c24-be6f-f2f6af5d4d21" providerId="ADAL" clId="{9F57D2AE-15C7-4A69-9D62-790F9B0CD5CA}" dt="2024-04-15T09:03:50.612" v="477" actId="6549"/>
        <pc:sldMkLst>
          <pc:docMk/>
          <pc:sldMk cId="2556859428" sldId="395"/>
        </pc:sldMkLst>
        <pc:spChg chg="mod">
          <ac:chgData name="Thierry Claessens" userId="58f36680-b082-4c24-be6f-f2f6af5d4d21" providerId="ADAL" clId="{9F57D2AE-15C7-4A69-9D62-790F9B0CD5CA}" dt="2024-04-15T09:03:50.612" v="477" actId="6549"/>
          <ac:spMkLst>
            <pc:docMk/>
            <pc:sldMk cId="2556859428" sldId="395"/>
            <ac:spMk id="3" creationId="{00000000-0000-0000-0000-000000000000}"/>
          </ac:spMkLst>
        </pc:spChg>
      </pc:sldChg>
      <pc:sldChg chg="add">
        <pc:chgData name="Thierry Claessens" userId="58f36680-b082-4c24-be6f-f2f6af5d4d21" providerId="ADAL" clId="{9F57D2AE-15C7-4A69-9D62-790F9B0CD5CA}" dt="2024-04-15T09:03:44.247" v="476"/>
        <pc:sldMkLst>
          <pc:docMk/>
          <pc:sldMk cId="1586906049" sldId="396"/>
        </pc:sldMkLst>
      </pc:sldChg>
      <pc:sldChg chg="modSp add">
        <pc:chgData name="Thierry Claessens" userId="58f36680-b082-4c24-be6f-f2f6af5d4d21" providerId="ADAL" clId="{9F57D2AE-15C7-4A69-9D62-790F9B0CD5CA}" dt="2024-04-15T09:05:07.285" v="506" actId="6549"/>
        <pc:sldMkLst>
          <pc:docMk/>
          <pc:sldMk cId="3694458501" sldId="397"/>
        </pc:sldMkLst>
        <pc:spChg chg="mod">
          <ac:chgData name="Thierry Claessens" userId="58f36680-b082-4c24-be6f-f2f6af5d4d21" providerId="ADAL" clId="{9F57D2AE-15C7-4A69-9D62-790F9B0CD5CA}" dt="2024-04-15T09:05:07.285" v="506" actId="6549"/>
          <ac:spMkLst>
            <pc:docMk/>
            <pc:sldMk cId="3694458501" sldId="397"/>
            <ac:spMk id="3" creationId="{00000000-0000-0000-0000-000000000000}"/>
          </ac:spMkLst>
        </pc:spChg>
      </pc:sldChg>
      <pc:sldChg chg="modSp add">
        <pc:chgData name="Thierry Claessens" userId="58f36680-b082-4c24-be6f-f2f6af5d4d21" providerId="ADAL" clId="{9F57D2AE-15C7-4A69-9D62-790F9B0CD5CA}" dt="2024-04-15T09:04:21.764" v="484" actId="6549"/>
        <pc:sldMkLst>
          <pc:docMk/>
          <pc:sldMk cId="3956217741" sldId="398"/>
        </pc:sldMkLst>
        <pc:spChg chg="mod">
          <ac:chgData name="Thierry Claessens" userId="58f36680-b082-4c24-be6f-f2f6af5d4d21" providerId="ADAL" clId="{9F57D2AE-15C7-4A69-9D62-790F9B0CD5CA}" dt="2024-04-15T09:04:21.764" v="484" actId="6549"/>
          <ac:spMkLst>
            <pc:docMk/>
            <pc:sldMk cId="3956217741" sldId="398"/>
            <ac:spMk id="3" creationId="{00000000-0000-0000-0000-000000000000}"/>
          </ac:spMkLst>
        </pc:spChg>
      </pc:sldChg>
      <pc:sldChg chg="modSp add">
        <pc:chgData name="Thierry Claessens" userId="58f36680-b082-4c24-be6f-f2f6af5d4d21" providerId="ADAL" clId="{9F57D2AE-15C7-4A69-9D62-790F9B0CD5CA}" dt="2024-04-15T09:04:27.057" v="485" actId="6549"/>
        <pc:sldMkLst>
          <pc:docMk/>
          <pc:sldMk cId="3042135669" sldId="399"/>
        </pc:sldMkLst>
        <pc:spChg chg="mod">
          <ac:chgData name="Thierry Claessens" userId="58f36680-b082-4c24-be6f-f2f6af5d4d21" providerId="ADAL" clId="{9F57D2AE-15C7-4A69-9D62-790F9B0CD5CA}" dt="2024-04-15T09:04:27.057" v="485" actId="6549"/>
          <ac:spMkLst>
            <pc:docMk/>
            <pc:sldMk cId="3042135669" sldId="399"/>
            <ac:spMk id="3" creationId="{00000000-0000-0000-0000-000000000000}"/>
          </ac:spMkLst>
        </pc:spChg>
      </pc:sldChg>
      <pc:sldChg chg="modSp add">
        <pc:chgData name="Thierry Claessens" userId="58f36680-b082-4c24-be6f-f2f6af5d4d21" providerId="ADAL" clId="{9F57D2AE-15C7-4A69-9D62-790F9B0CD5CA}" dt="2024-04-15T09:05:32.080" v="509" actId="6549"/>
        <pc:sldMkLst>
          <pc:docMk/>
          <pc:sldMk cId="1234745956" sldId="400"/>
        </pc:sldMkLst>
        <pc:spChg chg="mod">
          <ac:chgData name="Thierry Claessens" userId="58f36680-b082-4c24-be6f-f2f6af5d4d21" providerId="ADAL" clId="{9F57D2AE-15C7-4A69-9D62-790F9B0CD5CA}" dt="2024-04-15T09:05:32.080" v="509" actId="6549"/>
          <ac:spMkLst>
            <pc:docMk/>
            <pc:sldMk cId="1234745956" sldId="400"/>
            <ac:spMk id="3" creationId="{00000000-0000-0000-0000-000000000000}"/>
          </ac:spMkLst>
        </pc:spChg>
      </pc:sldChg>
      <pc:sldChg chg="modSp add">
        <pc:chgData name="Thierry Claessens" userId="58f36680-b082-4c24-be6f-f2f6af5d4d21" providerId="ADAL" clId="{9F57D2AE-15C7-4A69-9D62-790F9B0CD5CA}" dt="2024-04-15T09:05:20.002" v="508"/>
        <pc:sldMkLst>
          <pc:docMk/>
          <pc:sldMk cId="1568365044" sldId="401"/>
        </pc:sldMkLst>
        <pc:spChg chg="mod">
          <ac:chgData name="Thierry Claessens" userId="58f36680-b082-4c24-be6f-f2f6af5d4d21" providerId="ADAL" clId="{9F57D2AE-15C7-4A69-9D62-790F9B0CD5CA}" dt="2024-04-15T09:05:20.002" v="508"/>
          <ac:spMkLst>
            <pc:docMk/>
            <pc:sldMk cId="1568365044" sldId="401"/>
            <ac:spMk id="3" creationId="{00000000-0000-0000-0000-000000000000}"/>
          </ac:spMkLst>
        </pc:spChg>
      </pc:sldChg>
      <pc:sldChg chg="add del">
        <pc:chgData name="Thierry Claessens" userId="58f36680-b082-4c24-be6f-f2f6af5d4d21" providerId="ADAL" clId="{9F57D2AE-15C7-4A69-9D62-790F9B0CD5CA}" dt="2024-04-15T09:06:04.968" v="516" actId="2696"/>
        <pc:sldMkLst>
          <pc:docMk/>
          <pc:sldMk cId="223934430" sldId="402"/>
        </pc:sldMkLst>
      </pc:sldChg>
      <pc:sldChg chg="modSp add">
        <pc:chgData name="Thierry Claessens" userId="58f36680-b082-4c24-be6f-f2f6af5d4d21" providerId="ADAL" clId="{9F57D2AE-15C7-4A69-9D62-790F9B0CD5CA}" dt="2024-04-15T09:06:40.734" v="524" actId="6549"/>
        <pc:sldMkLst>
          <pc:docMk/>
          <pc:sldMk cId="2778601404" sldId="402"/>
        </pc:sldMkLst>
        <pc:spChg chg="mod">
          <ac:chgData name="Thierry Claessens" userId="58f36680-b082-4c24-be6f-f2f6af5d4d21" providerId="ADAL" clId="{9F57D2AE-15C7-4A69-9D62-790F9B0CD5CA}" dt="2024-04-15T09:06:40.734" v="524" actId="6549"/>
          <ac:spMkLst>
            <pc:docMk/>
            <pc:sldMk cId="2778601404" sldId="402"/>
            <ac:spMk id="3" creationId="{00000000-0000-0000-0000-000000000000}"/>
          </ac:spMkLst>
        </pc:spChg>
      </pc:sldChg>
      <pc:sldChg chg="modSp add">
        <pc:chgData name="Thierry Claessens" userId="58f36680-b082-4c24-be6f-f2f6af5d4d21" providerId="ADAL" clId="{9F57D2AE-15C7-4A69-9D62-790F9B0CD5CA}" dt="2024-04-15T09:06:32.394" v="522" actId="6549"/>
        <pc:sldMkLst>
          <pc:docMk/>
          <pc:sldMk cId="1657639047" sldId="403"/>
        </pc:sldMkLst>
        <pc:spChg chg="mod">
          <ac:chgData name="Thierry Claessens" userId="58f36680-b082-4c24-be6f-f2f6af5d4d21" providerId="ADAL" clId="{9F57D2AE-15C7-4A69-9D62-790F9B0CD5CA}" dt="2024-04-15T09:06:32.394" v="522" actId="6549"/>
          <ac:spMkLst>
            <pc:docMk/>
            <pc:sldMk cId="1657639047" sldId="403"/>
            <ac:spMk id="3" creationId="{00000000-0000-0000-0000-000000000000}"/>
          </ac:spMkLst>
        </pc:spChg>
      </pc:sldChg>
      <pc:sldChg chg="modSp add del">
        <pc:chgData name="Thierry Claessens" userId="58f36680-b082-4c24-be6f-f2f6af5d4d21" providerId="ADAL" clId="{9F57D2AE-15C7-4A69-9D62-790F9B0CD5CA}" dt="2024-04-15T09:06:02.632" v="515" actId="2696"/>
        <pc:sldMkLst>
          <pc:docMk/>
          <pc:sldMk cId="3823730673" sldId="403"/>
        </pc:sldMkLst>
        <pc:spChg chg="mod">
          <ac:chgData name="Thierry Claessens" userId="58f36680-b082-4c24-be6f-f2f6af5d4d21" providerId="ADAL" clId="{9F57D2AE-15C7-4A69-9D62-790F9B0CD5CA}" dt="2024-04-15T09:05:51.939" v="513" actId="6549"/>
          <ac:spMkLst>
            <pc:docMk/>
            <pc:sldMk cId="3823730673" sldId="403"/>
            <ac:spMk id="3" creationId="{00000000-0000-0000-0000-000000000000}"/>
          </ac:spMkLst>
        </pc:spChg>
      </pc:sldChg>
      <pc:sldChg chg="modSp add">
        <pc:chgData name="Thierry Claessens" userId="58f36680-b082-4c24-be6f-f2f6af5d4d21" providerId="ADAL" clId="{9F57D2AE-15C7-4A69-9D62-790F9B0CD5CA}" dt="2024-04-15T09:06:28.566" v="521" actId="6549"/>
        <pc:sldMkLst>
          <pc:docMk/>
          <pc:sldMk cId="2924871226" sldId="404"/>
        </pc:sldMkLst>
        <pc:spChg chg="mod">
          <ac:chgData name="Thierry Claessens" userId="58f36680-b082-4c24-be6f-f2f6af5d4d21" providerId="ADAL" clId="{9F57D2AE-15C7-4A69-9D62-790F9B0CD5CA}" dt="2024-04-15T09:06:28.566" v="521" actId="6549"/>
          <ac:spMkLst>
            <pc:docMk/>
            <pc:sldMk cId="2924871226" sldId="404"/>
            <ac:spMk id="3" creationId="{00000000-0000-0000-0000-000000000000}"/>
          </ac:spMkLst>
        </pc:spChg>
      </pc:sldChg>
      <pc:sldChg chg="add">
        <pc:chgData name="Thierry Claessens" userId="58f36680-b082-4c24-be6f-f2f6af5d4d21" providerId="ADAL" clId="{9F57D2AE-15C7-4A69-9D62-790F9B0CD5CA}" dt="2024-04-15T09:06:36.432" v="523"/>
        <pc:sldMkLst>
          <pc:docMk/>
          <pc:sldMk cId="1550198265" sldId="405"/>
        </pc:sldMkLst>
      </pc:sldChg>
      <pc:sldChg chg="modSp add ord">
        <pc:chgData name="Thierry Claessens" userId="58f36680-b082-4c24-be6f-f2f6af5d4d21" providerId="ADAL" clId="{9F57D2AE-15C7-4A69-9D62-790F9B0CD5CA}" dt="2024-04-15T09:07:02.645" v="527"/>
        <pc:sldMkLst>
          <pc:docMk/>
          <pc:sldMk cId="2708797279" sldId="406"/>
        </pc:sldMkLst>
        <pc:spChg chg="mod">
          <ac:chgData name="Thierry Claessens" userId="58f36680-b082-4c24-be6f-f2f6af5d4d21" providerId="ADAL" clId="{9F57D2AE-15C7-4A69-9D62-790F9B0CD5CA}" dt="2024-04-15T09:06:50.432" v="526" actId="6549"/>
          <ac:spMkLst>
            <pc:docMk/>
            <pc:sldMk cId="2708797279" sldId="406"/>
            <ac:spMk id="3" creationId="{00000000-0000-0000-0000-000000000000}"/>
          </ac:spMkLst>
        </pc:spChg>
      </pc:sldChg>
      <pc:sldChg chg="modSp add">
        <pc:chgData name="Thierry Claessens" userId="58f36680-b082-4c24-be6f-f2f6af5d4d21" providerId="ADAL" clId="{9F57D2AE-15C7-4A69-9D62-790F9B0CD5CA}" dt="2024-04-15T09:07:17.977" v="531" actId="6549"/>
        <pc:sldMkLst>
          <pc:docMk/>
          <pc:sldMk cId="3035797426" sldId="407"/>
        </pc:sldMkLst>
        <pc:spChg chg="mod">
          <ac:chgData name="Thierry Claessens" userId="58f36680-b082-4c24-be6f-f2f6af5d4d21" providerId="ADAL" clId="{9F57D2AE-15C7-4A69-9D62-790F9B0CD5CA}" dt="2024-04-15T09:07:17.977" v="531" actId="6549"/>
          <ac:spMkLst>
            <pc:docMk/>
            <pc:sldMk cId="3035797426" sldId="407"/>
            <ac:spMk id="3" creationId="{00000000-0000-0000-0000-000000000000}"/>
          </ac:spMkLst>
        </pc:spChg>
      </pc:sldChg>
      <pc:sldChg chg="add">
        <pc:chgData name="Thierry Claessens" userId="58f36680-b082-4c24-be6f-f2f6af5d4d21" providerId="ADAL" clId="{9F57D2AE-15C7-4A69-9D62-790F9B0CD5CA}" dt="2024-04-15T09:07:12.512" v="530"/>
        <pc:sldMkLst>
          <pc:docMk/>
          <pc:sldMk cId="2647716827" sldId="408"/>
        </pc:sldMkLst>
      </pc:sldChg>
      <pc:sldChg chg="add">
        <pc:chgData name="Thierry Claessens" userId="58f36680-b082-4c24-be6f-f2f6af5d4d21" providerId="ADAL" clId="{9F57D2AE-15C7-4A69-9D62-790F9B0CD5CA}" dt="2024-04-15T09:08:22.985" v="532"/>
        <pc:sldMkLst>
          <pc:docMk/>
          <pc:sldMk cId="3253648191" sldId="409"/>
        </pc:sldMkLst>
      </pc:sldChg>
      <pc:sldChg chg="modSp add">
        <pc:chgData name="Thierry Claessens" userId="58f36680-b082-4c24-be6f-f2f6af5d4d21" providerId="ADAL" clId="{9F57D2AE-15C7-4A69-9D62-790F9B0CD5CA}" dt="2024-04-15T09:08:41.025" v="537" actId="5793"/>
        <pc:sldMkLst>
          <pc:docMk/>
          <pc:sldMk cId="607236520" sldId="410"/>
        </pc:sldMkLst>
        <pc:spChg chg="mod">
          <ac:chgData name="Thierry Claessens" userId="58f36680-b082-4c24-be6f-f2f6af5d4d21" providerId="ADAL" clId="{9F57D2AE-15C7-4A69-9D62-790F9B0CD5CA}" dt="2024-04-15T09:08:41.025" v="537" actId="5793"/>
          <ac:spMkLst>
            <pc:docMk/>
            <pc:sldMk cId="607236520" sldId="410"/>
            <ac:spMk id="3" creationId="{00000000-0000-0000-0000-000000000000}"/>
          </ac:spMkLst>
        </pc:spChg>
      </pc:sldChg>
      <pc:sldChg chg="modSp add">
        <pc:chgData name="Thierry Claessens" userId="58f36680-b082-4c24-be6f-f2f6af5d4d21" providerId="ADAL" clId="{9F57D2AE-15C7-4A69-9D62-790F9B0CD5CA}" dt="2024-04-15T09:09:50.927" v="561" actId="6549"/>
        <pc:sldMkLst>
          <pc:docMk/>
          <pc:sldMk cId="2147958179" sldId="411"/>
        </pc:sldMkLst>
        <pc:spChg chg="mod">
          <ac:chgData name="Thierry Claessens" userId="58f36680-b082-4c24-be6f-f2f6af5d4d21" providerId="ADAL" clId="{9F57D2AE-15C7-4A69-9D62-790F9B0CD5CA}" dt="2024-04-15T09:09:50.927" v="561" actId="6549"/>
          <ac:spMkLst>
            <pc:docMk/>
            <pc:sldMk cId="2147958179" sldId="411"/>
            <ac:spMk id="3" creationId="{00000000-0000-0000-0000-000000000000}"/>
          </ac:spMkLst>
        </pc:spChg>
      </pc:sldChg>
      <pc:sldChg chg="modSp add">
        <pc:chgData name="Thierry Claessens" userId="58f36680-b082-4c24-be6f-f2f6af5d4d21" providerId="ADAL" clId="{9F57D2AE-15C7-4A69-9D62-790F9B0CD5CA}" dt="2024-04-15T09:09:26.697" v="542" actId="6549"/>
        <pc:sldMkLst>
          <pc:docMk/>
          <pc:sldMk cId="4242845566" sldId="412"/>
        </pc:sldMkLst>
        <pc:spChg chg="mod">
          <ac:chgData name="Thierry Claessens" userId="58f36680-b082-4c24-be6f-f2f6af5d4d21" providerId="ADAL" clId="{9F57D2AE-15C7-4A69-9D62-790F9B0CD5CA}" dt="2024-04-15T09:09:26.697" v="542" actId="6549"/>
          <ac:spMkLst>
            <pc:docMk/>
            <pc:sldMk cId="4242845566" sldId="412"/>
            <ac:spMk id="3" creationId="{00000000-0000-0000-0000-000000000000}"/>
          </ac:spMkLst>
        </pc:spChg>
      </pc:sldChg>
      <pc:sldChg chg="modSp add">
        <pc:chgData name="Thierry Claessens" userId="58f36680-b082-4c24-be6f-f2f6af5d4d21" providerId="ADAL" clId="{9F57D2AE-15C7-4A69-9D62-790F9B0CD5CA}" dt="2024-04-15T09:09:59.537" v="563" actId="6549"/>
        <pc:sldMkLst>
          <pc:docMk/>
          <pc:sldMk cId="3198980721" sldId="413"/>
        </pc:sldMkLst>
        <pc:spChg chg="mod">
          <ac:chgData name="Thierry Claessens" userId="58f36680-b082-4c24-be6f-f2f6af5d4d21" providerId="ADAL" clId="{9F57D2AE-15C7-4A69-9D62-790F9B0CD5CA}" dt="2024-04-15T09:09:59.537" v="563" actId="6549"/>
          <ac:spMkLst>
            <pc:docMk/>
            <pc:sldMk cId="3198980721" sldId="413"/>
            <ac:spMk id="3" creationId="{00000000-0000-0000-0000-000000000000}"/>
          </ac:spMkLst>
        </pc:spChg>
      </pc:sldChg>
      <pc:sldChg chg="add">
        <pc:chgData name="Thierry Claessens" userId="58f36680-b082-4c24-be6f-f2f6af5d4d21" providerId="ADAL" clId="{9F57D2AE-15C7-4A69-9D62-790F9B0CD5CA}" dt="2024-04-15T09:09:55.511" v="562"/>
        <pc:sldMkLst>
          <pc:docMk/>
          <pc:sldMk cId="2109257129" sldId="414"/>
        </pc:sldMkLst>
      </pc:sldChg>
      <pc:sldChg chg="add">
        <pc:chgData name="Thierry Claessens" userId="58f36680-b082-4c24-be6f-f2f6af5d4d21" providerId="ADAL" clId="{9F57D2AE-15C7-4A69-9D62-790F9B0CD5CA}" dt="2024-04-15T09:10:11.126" v="564"/>
        <pc:sldMkLst>
          <pc:docMk/>
          <pc:sldMk cId="4207681164" sldId="415"/>
        </pc:sldMkLst>
      </pc:sldChg>
      <pc:sldChg chg="modSp add">
        <pc:chgData name="Thierry Claessens" userId="58f36680-b082-4c24-be6f-f2f6af5d4d21" providerId="ADAL" clId="{9F57D2AE-15C7-4A69-9D62-790F9B0CD5CA}" dt="2024-04-15T09:10:20.615" v="567" actId="6549"/>
        <pc:sldMkLst>
          <pc:docMk/>
          <pc:sldMk cId="1615044276" sldId="416"/>
        </pc:sldMkLst>
        <pc:spChg chg="mod">
          <ac:chgData name="Thierry Claessens" userId="58f36680-b082-4c24-be6f-f2f6af5d4d21" providerId="ADAL" clId="{9F57D2AE-15C7-4A69-9D62-790F9B0CD5CA}" dt="2024-04-15T09:10:20.615" v="567" actId="6549"/>
          <ac:spMkLst>
            <pc:docMk/>
            <pc:sldMk cId="1615044276" sldId="41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5642B-4FFC-4B7E-8BA4-B15276A9B46D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D5EE3-EFDA-44DC-9368-2DD422CA5A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95241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Passer au plan comptable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D5EE3-EFDA-44DC-9368-2DD422CA5A90}" type="slidenum">
              <a:rPr lang="fr-BE" smtClean="0"/>
              <a:t>37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84244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Passer au plan comptable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D5EE3-EFDA-44DC-9368-2DD422CA5A90}" type="slidenum">
              <a:rPr lang="fr-BE" smtClean="0"/>
              <a:t>38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66255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Débloquer cellule budget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D5EE3-EFDA-44DC-9368-2DD422CA5A90}" type="slidenum">
              <a:rPr lang="fr-BE" smtClean="0"/>
              <a:t>40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2279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Débloquer cellule budget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D5EE3-EFDA-44DC-9368-2DD422CA5A90}" type="slidenum">
              <a:rPr lang="fr-BE" smtClean="0"/>
              <a:t>41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8440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Débloquer cellule budget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D5EE3-EFDA-44DC-9368-2DD422CA5A90}" type="slidenum">
              <a:rPr lang="fr-BE" smtClean="0"/>
              <a:t>42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79079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Débloquer cellule budget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D5EE3-EFDA-44DC-9368-2DD422CA5A90}" type="slidenum">
              <a:rPr lang="fr-BE" smtClean="0"/>
              <a:t>43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59754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Débloquer cellule budget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D5EE3-EFDA-44DC-9368-2DD422CA5A90}" type="slidenum">
              <a:rPr lang="fr-BE" smtClean="0"/>
              <a:t>44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0575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Débloquer cellule budget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D5EE3-EFDA-44DC-9368-2DD422CA5A90}" type="slidenum">
              <a:rPr lang="fr-BE" smtClean="0"/>
              <a:t>45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676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Débloquer cellule budget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D5EE3-EFDA-44DC-9368-2DD422CA5A90}" type="slidenum">
              <a:rPr lang="fr-BE" smtClean="0"/>
              <a:t>46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2220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0130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7801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40102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019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63361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04250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31606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2376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47064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0330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333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C4B08-3D68-4E8B-97B8-E2CCF409F6B6}" type="datetimeFigureOut">
              <a:rPr lang="fr-BE" smtClean="0"/>
              <a:t>15-04-24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FA75-BB52-4144-9242-EE55D0ED2A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1466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3">
            <a:extLst>
              <a:ext uri="{FF2B5EF4-FFF2-40B4-BE49-F238E27FC236}">
                <a16:creationId xmlns:a16="http://schemas.microsoft.com/office/drawing/2014/main" id="{3F437BCC-82A0-4B29-A26F-219717D4B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83899"/>
          </a:xfrm>
        </p:spPr>
        <p:txBody>
          <a:bodyPr>
            <a:normAutofit fontScale="90000"/>
          </a:bodyPr>
          <a:lstStyle/>
          <a:p>
            <a:r>
              <a:rPr lang="fr-BE" dirty="0"/>
              <a:t>Comptabilité des établissements</a:t>
            </a:r>
          </a:p>
        </p:txBody>
      </p:sp>
    </p:spTree>
    <p:extLst>
      <p:ext uri="{BB962C8B-B14F-4D97-AF65-F5344CB8AC3E}">
        <p14:creationId xmlns:p14="http://schemas.microsoft.com/office/powerpoint/2010/main" val="1075610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A6DDD-EA81-4D88-ACE7-0D81904E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Une comptabilité de caisse (comme avant)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568C41-737C-4BE2-8A72-16393153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fr-FR" dirty="0"/>
              <a:t>La comptabilité compte ce qui rentre dans la caisse, ce qui en sort et indique ce qu’il y reste.</a:t>
            </a:r>
          </a:p>
          <a:p>
            <a:r>
              <a:rPr lang="fr-FR" dirty="0"/>
              <a:t>Pas d’amortissement, de dette, de créance…</a:t>
            </a:r>
          </a:p>
          <a:p>
            <a:r>
              <a:rPr lang="fr-FR" dirty="0"/>
              <a:t>Exemple: mazout.</a:t>
            </a:r>
          </a:p>
          <a:p>
            <a:endParaRPr lang="fr-FR" dirty="0"/>
          </a:p>
          <a:p>
            <a:pPr marL="0" indent="0">
              <a:buNone/>
            </a:pPr>
            <a:endParaRPr lang="fr-BE" dirty="0"/>
          </a:p>
          <a:p>
            <a:endParaRPr lang="fr-BE" dirty="0"/>
          </a:p>
          <a:p>
            <a:endParaRPr lang="fr-BE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853" y="3207149"/>
            <a:ext cx="6964878" cy="3474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273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A6DDD-EA81-4D88-ACE7-0D81904E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Une comptabilité de caisse (comme avant)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568C41-737C-4BE2-8A72-16393153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fr-FR" dirty="0"/>
              <a:t>La comptabilité compte ce qui rentre dans la caisse, ce qui en sort et indique ce qu’il y reste.</a:t>
            </a:r>
          </a:p>
          <a:p>
            <a:r>
              <a:rPr lang="fr-FR" dirty="0"/>
              <a:t>Pas d’amortissement, de dette, de créance…</a:t>
            </a:r>
          </a:p>
          <a:p>
            <a:r>
              <a:rPr lang="fr-FR" dirty="0"/>
              <a:t>Exemple: mazout.</a:t>
            </a:r>
          </a:p>
          <a:p>
            <a:r>
              <a:rPr lang="fr-FR" dirty="0"/>
              <a:t>En tout temps, le solde du compte à vue = le solde comptable.</a:t>
            </a:r>
          </a:p>
          <a:p>
            <a:endParaRPr lang="fr-FR" dirty="0"/>
          </a:p>
          <a:p>
            <a:pPr marL="0" indent="0">
              <a:buNone/>
            </a:pP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45259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14602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37694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r>
              <a:rPr lang="fr-BE" dirty="0"/>
              <a:t>argent public qui sert au culte.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76575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r>
              <a:rPr lang="fr-BE" dirty="0"/>
              <a:t>argent public qui sert au culte.</a:t>
            </a:r>
          </a:p>
          <a:p>
            <a:pPr>
              <a:buFontTx/>
              <a:buChar char="-"/>
            </a:pPr>
            <a:r>
              <a:rPr lang="fr-BE" dirty="0"/>
              <a:t>Seuls les moyens de fonctionnement sont traités par la comptabilité.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34041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r>
              <a:rPr lang="fr-BE" dirty="0"/>
              <a:t>argent public qui sert au culte.</a:t>
            </a:r>
          </a:p>
          <a:p>
            <a:pPr>
              <a:buFontTx/>
              <a:buChar char="-"/>
            </a:pPr>
            <a:r>
              <a:rPr lang="fr-BE" dirty="0"/>
              <a:t>Seuls les moyens de fonctionnement sont traités par la comptabilité.</a:t>
            </a:r>
          </a:p>
          <a:p>
            <a:pPr>
              <a:buFontTx/>
              <a:buChar char="-"/>
            </a:pPr>
            <a:r>
              <a:rPr lang="fr-FR" dirty="0"/>
              <a:t>Compte à vue.</a:t>
            </a:r>
            <a:endParaRPr lang="fr-BE" dirty="0"/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04970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r>
              <a:rPr lang="fr-BE" dirty="0"/>
              <a:t>argent public qui sert au culte.</a:t>
            </a:r>
          </a:p>
          <a:p>
            <a:pPr>
              <a:buFontTx/>
              <a:buChar char="-"/>
            </a:pPr>
            <a:r>
              <a:rPr lang="fr-BE" dirty="0"/>
              <a:t>Seuls les moyens de fonctionnement sont traités par la comptabilité.</a:t>
            </a:r>
          </a:p>
          <a:p>
            <a:pPr>
              <a:buFontTx/>
              <a:buChar char="-"/>
            </a:pPr>
            <a:r>
              <a:rPr lang="fr-FR" dirty="0"/>
              <a:t>Compte à vue.</a:t>
            </a:r>
            <a:endParaRPr lang="fr-BE" dirty="0"/>
          </a:p>
          <a:p>
            <a:endParaRPr lang="fr-BE" dirty="0"/>
          </a:p>
          <a:p>
            <a:r>
              <a:rPr lang="fr-BE" dirty="0"/>
              <a:t>Patrimoine privé: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75118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r>
              <a:rPr lang="fr-BE" dirty="0"/>
              <a:t>argent public qui sert au culte.</a:t>
            </a:r>
          </a:p>
          <a:p>
            <a:pPr>
              <a:buFontTx/>
              <a:buChar char="-"/>
            </a:pPr>
            <a:r>
              <a:rPr lang="fr-BE" dirty="0"/>
              <a:t>Seuls les moyens de fonctionnement sont traités par la comptabilité.</a:t>
            </a:r>
          </a:p>
          <a:p>
            <a:pPr>
              <a:buFontTx/>
              <a:buChar char="-"/>
            </a:pPr>
            <a:r>
              <a:rPr lang="fr-FR" dirty="0"/>
              <a:t>C</a:t>
            </a:r>
            <a:r>
              <a:rPr lang="fr-BE" dirty="0" err="1"/>
              <a:t>ompte</a:t>
            </a:r>
            <a:r>
              <a:rPr lang="fr-BE" dirty="0"/>
              <a:t> à vue.</a:t>
            </a:r>
          </a:p>
          <a:p>
            <a:endParaRPr lang="fr-BE" dirty="0"/>
          </a:p>
          <a:p>
            <a:r>
              <a:rPr lang="fr-BE" dirty="0"/>
              <a:t>Patrimoine privé:</a:t>
            </a:r>
          </a:p>
          <a:p>
            <a:pPr>
              <a:buFontTx/>
              <a:buChar char="-"/>
            </a:pPr>
            <a:r>
              <a:rPr lang="fr-BE" dirty="0"/>
              <a:t>Tous les établissements n’en ont pas.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831031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r>
              <a:rPr lang="fr-BE" dirty="0"/>
              <a:t>argent public qui sert au culte.</a:t>
            </a:r>
          </a:p>
          <a:p>
            <a:pPr>
              <a:buFontTx/>
              <a:buChar char="-"/>
            </a:pPr>
            <a:r>
              <a:rPr lang="fr-BE" dirty="0"/>
              <a:t>Seuls les moyens de fonctionnement sont traités par la comptabilité.</a:t>
            </a:r>
          </a:p>
          <a:p>
            <a:pPr>
              <a:buFontTx/>
              <a:buChar char="-"/>
            </a:pPr>
            <a:r>
              <a:rPr lang="fr-FR" dirty="0"/>
              <a:t>C</a:t>
            </a:r>
            <a:r>
              <a:rPr lang="fr-BE" dirty="0" err="1"/>
              <a:t>ompte</a:t>
            </a:r>
            <a:r>
              <a:rPr lang="fr-BE" dirty="0"/>
              <a:t> à vue.</a:t>
            </a:r>
          </a:p>
          <a:p>
            <a:endParaRPr lang="fr-BE" dirty="0"/>
          </a:p>
          <a:p>
            <a:r>
              <a:rPr lang="fr-BE" dirty="0"/>
              <a:t>Patrimoine privé:</a:t>
            </a:r>
          </a:p>
          <a:p>
            <a:pPr>
              <a:buFontTx/>
              <a:buChar char="-"/>
            </a:pPr>
            <a:r>
              <a:rPr lang="fr-BE" dirty="0"/>
              <a:t>Tous les établissements n’en ont pas.</a:t>
            </a:r>
          </a:p>
          <a:p>
            <a:pPr>
              <a:buFontTx/>
              <a:buChar char="-"/>
            </a:pPr>
            <a:r>
              <a:rPr lang="fr-BE" dirty="0"/>
              <a:t> Autres noms: patrimoine propre, capital, réserves….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4293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A6DDD-EA81-4D88-ACE7-0D81904E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Une comptabilité de caisse (comme avant)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568C41-737C-4BE2-8A72-16393153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fr-FR" dirty="0"/>
          </a:p>
          <a:p>
            <a:pPr marL="0" indent="0">
              <a:buNone/>
            </a:pP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745411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r>
              <a:rPr lang="fr-BE" dirty="0"/>
              <a:t>argent public qui sert au culte.</a:t>
            </a:r>
          </a:p>
          <a:p>
            <a:pPr>
              <a:buFontTx/>
              <a:buChar char="-"/>
            </a:pPr>
            <a:r>
              <a:rPr lang="fr-BE" dirty="0"/>
              <a:t>Seuls les moyens de fonctionnement sont traités par la comptabilité.</a:t>
            </a:r>
          </a:p>
          <a:p>
            <a:pPr>
              <a:buFontTx/>
              <a:buChar char="-"/>
            </a:pPr>
            <a:r>
              <a:rPr lang="fr-FR" dirty="0"/>
              <a:t>Compte à vue.</a:t>
            </a:r>
            <a:endParaRPr lang="fr-BE" dirty="0"/>
          </a:p>
          <a:p>
            <a:endParaRPr lang="fr-BE" dirty="0"/>
          </a:p>
          <a:p>
            <a:r>
              <a:rPr lang="fr-BE" dirty="0"/>
              <a:t>Patrimoine privé:</a:t>
            </a:r>
          </a:p>
          <a:p>
            <a:pPr>
              <a:buFontTx/>
              <a:buChar char="-"/>
            </a:pPr>
            <a:r>
              <a:rPr lang="fr-BE" dirty="0"/>
              <a:t>Tous les établissements n’en ont pas.</a:t>
            </a:r>
          </a:p>
          <a:p>
            <a:pPr>
              <a:buFontTx/>
              <a:buChar char="-"/>
            </a:pPr>
            <a:r>
              <a:rPr lang="fr-BE" dirty="0"/>
              <a:t> Autres noms: patrimoine propre, capital, réserves….</a:t>
            </a:r>
          </a:p>
          <a:p>
            <a:pPr>
              <a:buFontTx/>
              <a:buChar char="-"/>
            </a:pPr>
            <a:r>
              <a:rPr lang="fr-BE" dirty="0"/>
              <a:t>Exemple: un appartement donné à la fabrique d’église. Appartement vendu, capital replacé.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866791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r>
              <a:rPr lang="fr-BE" dirty="0"/>
              <a:t>argent public qui sert au culte.</a:t>
            </a:r>
          </a:p>
          <a:p>
            <a:pPr>
              <a:buFontTx/>
              <a:buChar char="-"/>
            </a:pPr>
            <a:r>
              <a:rPr lang="fr-BE" dirty="0"/>
              <a:t>Seuls les moyens de fonctionnement sont traités par la comptabilité.</a:t>
            </a:r>
          </a:p>
          <a:p>
            <a:pPr>
              <a:buFontTx/>
              <a:buChar char="-"/>
            </a:pPr>
            <a:r>
              <a:rPr lang="fr-FR" dirty="0"/>
              <a:t>Compte à vue.</a:t>
            </a:r>
            <a:endParaRPr lang="fr-BE" dirty="0"/>
          </a:p>
          <a:p>
            <a:endParaRPr lang="fr-BE" dirty="0"/>
          </a:p>
          <a:p>
            <a:r>
              <a:rPr lang="fr-BE" dirty="0"/>
              <a:t>Patrimoine privé:</a:t>
            </a:r>
          </a:p>
          <a:p>
            <a:pPr>
              <a:buFontTx/>
              <a:buChar char="-"/>
            </a:pPr>
            <a:r>
              <a:rPr lang="fr-BE" dirty="0"/>
              <a:t>Tous les établissements n’en ont pas.</a:t>
            </a:r>
          </a:p>
          <a:p>
            <a:pPr>
              <a:buFontTx/>
              <a:buChar char="-"/>
            </a:pPr>
            <a:r>
              <a:rPr lang="fr-BE" dirty="0"/>
              <a:t> Autres noms: patrimoine propre, capital, réserves….</a:t>
            </a:r>
          </a:p>
          <a:p>
            <a:pPr>
              <a:buFontTx/>
              <a:buChar char="-"/>
            </a:pPr>
            <a:r>
              <a:rPr lang="fr-BE" dirty="0"/>
              <a:t>Exemple: un appartement donné à la fabrique d’église. Appartement vendu, capital replacé.</a:t>
            </a:r>
          </a:p>
          <a:p>
            <a:pPr>
              <a:buFontTx/>
              <a:buChar char="-"/>
            </a:pPr>
            <a:r>
              <a:rPr lang="fr-BE" dirty="0"/>
              <a:t>Les revenus servent pour le culte.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69638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r>
              <a:rPr lang="fr-BE" dirty="0"/>
              <a:t>argent public qui sert au culte.</a:t>
            </a:r>
          </a:p>
          <a:p>
            <a:pPr>
              <a:buFontTx/>
              <a:buChar char="-"/>
            </a:pPr>
            <a:r>
              <a:rPr lang="fr-BE" dirty="0"/>
              <a:t>Seuls les moyens de fonctionnement sont traités par la comptabilité.</a:t>
            </a:r>
          </a:p>
          <a:p>
            <a:pPr>
              <a:buFontTx/>
              <a:buChar char="-"/>
            </a:pPr>
            <a:r>
              <a:rPr lang="fr-FR" dirty="0"/>
              <a:t>Compte à vue.</a:t>
            </a:r>
            <a:endParaRPr lang="fr-BE" dirty="0"/>
          </a:p>
          <a:p>
            <a:endParaRPr lang="fr-BE" dirty="0"/>
          </a:p>
          <a:p>
            <a:r>
              <a:rPr lang="fr-BE" dirty="0"/>
              <a:t>Patrimoine privé:</a:t>
            </a:r>
          </a:p>
          <a:p>
            <a:pPr>
              <a:buFontTx/>
              <a:buChar char="-"/>
            </a:pPr>
            <a:r>
              <a:rPr lang="fr-BE" dirty="0"/>
              <a:t>Tous les établissements n’en ont pas.</a:t>
            </a:r>
          </a:p>
          <a:p>
            <a:pPr>
              <a:buFontTx/>
              <a:buChar char="-"/>
            </a:pPr>
            <a:r>
              <a:rPr lang="fr-BE" dirty="0"/>
              <a:t> Autres noms: patrimoine propre, capital, réserves….</a:t>
            </a:r>
          </a:p>
          <a:p>
            <a:pPr>
              <a:buFontTx/>
              <a:buChar char="-"/>
            </a:pPr>
            <a:r>
              <a:rPr lang="fr-BE" dirty="0"/>
              <a:t>Exemple: un appartement donné à la fabrique d’église. Appartement vendu, capital replacé.</a:t>
            </a:r>
          </a:p>
          <a:p>
            <a:pPr>
              <a:buFontTx/>
              <a:buChar char="-"/>
            </a:pPr>
            <a:r>
              <a:rPr lang="fr-BE" dirty="0"/>
              <a:t>Les revenus servent pour le culte (rubrique 12).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310034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r>
              <a:rPr lang="fr-BE" dirty="0"/>
              <a:t>argent public qui sert au culte.</a:t>
            </a:r>
          </a:p>
          <a:p>
            <a:pPr>
              <a:buFontTx/>
              <a:buChar char="-"/>
            </a:pPr>
            <a:r>
              <a:rPr lang="fr-BE" dirty="0"/>
              <a:t>Seuls les moyens de fonctionnement sont traités par la comptabilité.</a:t>
            </a:r>
          </a:p>
          <a:p>
            <a:pPr>
              <a:buFontTx/>
              <a:buChar char="-"/>
            </a:pPr>
            <a:r>
              <a:rPr lang="fr-FR" dirty="0"/>
              <a:t>Compte à vue.</a:t>
            </a:r>
            <a:endParaRPr lang="fr-BE" dirty="0"/>
          </a:p>
          <a:p>
            <a:endParaRPr lang="fr-BE" dirty="0"/>
          </a:p>
          <a:p>
            <a:r>
              <a:rPr lang="fr-BE" dirty="0"/>
              <a:t>Patrimoine privé:</a:t>
            </a:r>
          </a:p>
          <a:p>
            <a:pPr>
              <a:buFontTx/>
              <a:buChar char="-"/>
            </a:pPr>
            <a:r>
              <a:rPr lang="fr-BE" dirty="0"/>
              <a:t>Tous les établissements n’en ont pas.</a:t>
            </a:r>
          </a:p>
          <a:p>
            <a:pPr>
              <a:buFontTx/>
              <a:buChar char="-"/>
            </a:pPr>
            <a:r>
              <a:rPr lang="fr-BE" dirty="0"/>
              <a:t> Autres noms: patrimoine propre, capital, réserves….</a:t>
            </a:r>
          </a:p>
          <a:p>
            <a:pPr>
              <a:buFontTx/>
              <a:buChar char="-"/>
            </a:pPr>
            <a:r>
              <a:rPr lang="fr-BE" dirty="0"/>
              <a:t>Exemple: un appartement donné à la fabrique d’église. Appartement vendu, capital replacé.</a:t>
            </a:r>
          </a:p>
          <a:p>
            <a:pPr>
              <a:buFontTx/>
              <a:buChar char="-"/>
            </a:pPr>
            <a:r>
              <a:rPr lang="fr-BE" dirty="0"/>
              <a:t>Les revenus servent pour le culte (rubrique 12).</a:t>
            </a:r>
          </a:p>
          <a:p>
            <a:pPr>
              <a:buFontTx/>
              <a:buChar char="-"/>
            </a:pPr>
            <a:r>
              <a:rPr lang="fr-BE" dirty="0"/>
              <a:t>Hors comptabilité (mais dans l’inventaire comptable).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274435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BE" dirty="0"/>
              <a:t>Moyen de fonctionnement: </a:t>
            </a:r>
          </a:p>
          <a:p>
            <a:pPr>
              <a:buFontTx/>
              <a:buChar char="-"/>
            </a:pPr>
            <a:r>
              <a:rPr lang="fr-BE" dirty="0"/>
              <a:t>argent public qui sert au culte.</a:t>
            </a:r>
          </a:p>
          <a:p>
            <a:pPr>
              <a:buFontTx/>
              <a:buChar char="-"/>
            </a:pPr>
            <a:r>
              <a:rPr lang="fr-BE" dirty="0"/>
              <a:t>Seuls les moyens de fonctionnement sont traités par la comptabilité.</a:t>
            </a:r>
          </a:p>
          <a:p>
            <a:pPr>
              <a:buFontTx/>
              <a:buChar char="-"/>
            </a:pPr>
            <a:r>
              <a:rPr lang="fr-FR" dirty="0"/>
              <a:t>Compte à vue.</a:t>
            </a:r>
            <a:endParaRPr lang="fr-BE" dirty="0"/>
          </a:p>
          <a:p>
            <a:endParaRPr lang="fr-BE" dirty="0"/>
          </a:p>
          <a:p>
            <a:r>
              <a:rPr lang="fr-BE" dirty="0"/>
              <a:t>Patrimoine privé:</a:t>
            </a:r>
          </a:p>
          <a:p>
            <a:pPr>
              <a:buFontTx/>
              <a:buChar char="-"/>
            </a:pPr>
            <a:r>
              <a:rPr lang="fr-BE" dirty="0"/>
              <a:t>Tous les établissements n’en ont pas.</a:t>
            </a:r>
          </a:p>
          <a:p>
            <a:pPr>
              <a:buFontTx/>
              <a:buChar char="-"/>
            </a:pPr>
            <a:r>
              <a:rPr lang="fr-BE" dirty="0"/>
              <a:t> Autres noms: patrimoine propre, capital, réserves….</a:t>
            </a:r>
          </a:p>
          <a:p>
            <a:pPr>
              <a:buFontTx/>
              <a:buChar char="-"/>
            </a:pPr>
            <a:r>
              <a:rPr lang="fr-BE" dirty="0"/>
              <a:t>Exemple: un appartement donné à la fabrique d’église. Appartement vendu, capital replacé.</a:t>
            </a:r>
          </a:p>
          <a:p>
            <a:pPr>
              <a:buFontTx/>
              <a:buChar char="-"/>
            </a:pPr>
            <a:r>
              <a:rPr lang="fr-BE" dirty="0"/>
              <a:t>Les revenus servent pour le culte (rubrique 12).</a:t>
            </a:r>
          </a:p>
          <a:p>
            <a:pPr>
              <a:buFontTx/>
              <a:buChar char="-"/>
            </a:pPr>
            <a:r>
              <a:rPr lang="fr-BE" dirty="0"/>
              <a:t>Hors comptabilité (mais dans l’inventaire comptable).</a:t>
            </a:r>
          </a:p>
          <a:p>
            <a:pPr>
              <a:buFontTx/>
              <a:buChar char="-"/>
            </a:pPr>
            <a:r>
              <a:rPr lang="fr-FR" dirty="0"/>
              <a:t>Compte d’épargne.</a:t>
            </a:r>
            <a:endParaRPr lang="fr-BE" dirty="0"/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685680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Moyens de fonctionnement / Patrimoine privé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Moyen de fonctionnement.</a:t>
            </a:r>
          </a:p>
          <a:p>
            <a:r>
              <a:rPr lang="fr-BE" dirty="0"/>
              <a:t>Patrimoine privé.</a:t>
            </a:r>
          </a:p>
          <a:p>
            <a:endParaRPr lang="fr-BE" dirty="0"/>
          </a:p>
          <a:p>
            <a:r>
              <a:rPr lang="fr-BE" dirty="0"/>
              <a:t>Pour savoir si vous avez du patrimoine privé, comparez le solde de votre dernier compte approuvé par la Région. Tous les avoirs que vous auriez au-delà de ce solde est votre patrimoine privé.</a:t>
            </a:r>
          </a:p>
          <a:p>
            <a:pPr>
              <a:buFontTx/>
              <a:buChar char="-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255532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EF2F20-5553-431D-8402-0ADBC3AB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Ordinaire / Extraordinaire		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D6A0AE-3962-4AAD-A692-F24E0FAC6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i="1" dirty="0"/>
          </a:p>
        </p:txBody>
      </p:sp>
    </p:spTree>
    <p:extLst>
      <p:ext uri="{BB962C8B-B14F-4D97-AF65-F5344CB8AC3E}">
        <p14:creationId xmlns:p14="http://schemas.microsoft.com/office/powerpoint/2010/main" val="11176744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EF2F20-5553-431D-8402-0ADBC3AB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Ordinaire / Extraordinaire		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D6A0AE-3962-4AAD-A692-F24E0FAC6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L’ordinaire est </a:t>
            </a:r>
            <a:r>
              <a:rPr lang="fr-BE" i="1" dirty="0"/>
              <a:t>l'ensemble </a:t>
            </a:r>
            <a:r>
              <a:rPr lang="fr-FR" i="1" dirty="0"/>
              <a:t>des recettes et des dépenses qui se produisent une fois au moins au cours de chaque exercice </a:t>
            </a:r>
            <a:r>
              <a:rPr lang="fr-BE" i="1" dirty="0"/>
              <a:t>financier </a:t>
            </a:r>
            <a:r>
              <a:rPr lang="fr-BE" dirty="0"/>
              <a:t>(art 1, 1° du règlement comptable).</a:t>
            </a:r>
          </a:p>
          <a:p>
            <a:endParaRPr lang="fr-BE" i="1" dirty="0"/>
          </a:p>
        </p:txBody>
      </p:sp>
    </p:spTree>
    <p:extLst>
      <p:ext uri="{BB962C8B-B14F-4D97-AF65-F5344CB8AC3E}">
        <p14:creationId xmlns:p14="http://schemas.microsoft.com/office/powerpoint/2010/main" val="30124505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EF2F20-5553-431D-8402-0ADBC3AB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Ordinaire / Extraordinaire		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D6A0AE-3962-4AAD-A692-F24E0FAC6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L’ordinaire est </a:t>
            </a:r>
            <a:r>
              <a:rPr lang="fr-BE" i="1" dirty="0"/>
              <a:t>l'ensemble </a:t>
            </a:r>
            <a:r>
              <a:rPr lang="fr-FR" i="1" dirty="0"/>
              <a:t>des recettes et des dépenses qui se produisent une fois au moins au cours de chaque exercice </a:t>
            </a:r>
            <a:r>
              <a:rPr lang="fr-BE" i="1" dirty="0"/>
              <a:t>financier </a:t>
            </a:r>
            <a:r>
              <a:rPr lang="fr-BE" dirty="0"/>
              <a:t>(art 1, 1° du règlement comptable).</a:t>
            </a:r>
          </a:p>
          <a:p>
            <a:r>
              <a:rPr lang="fr-FR" dirty="0"/>
              <a:t>L</a:t>
            </a:r>
            <a:r>
              <a:rPr lang="fr-BE" dirty="0"/>
              <a:t>’extraordinaire est </a:t>
            </a:r>
            <a:r>
              <a:rPr lang="fr-FR" i="1" dirty="0"/>
              <a:t>l'ensemble des recettes et des dépenses qui </a:t>
            </a:r>
            <a:r>
              <a:rPr lang="fr-BE" i="1" dirty="0"/>
              <a:t>affectent directement et durablement </a:t>
            </a:r>
            <a:r>
              <a:rPr lang="fr-FR" i="1" dirty="0"/>
              <a:t>l'importance, la valeur ou la conservation du patrimoine, à l'exclusion de son entretien courant; </a:t>
            </a:r>
            <a:r>
              <a:rPr lang="fr-BE" dirty="0"/>
              <a:t>(art 1, 2° du règlement comptable).</a:t>
            </a:r>
          </a:p>
          <a:p>
            <a:endParaRPr lang="fr-BE" i="1" dirty="0"/>
          </a:p>
        </p:txBody>
      </p:sp>
    </p:spTree>
    <p:extLst>
      <p:ext uri="{BB962C8B-B14F-4D97-AF65-F5344CB8AC3E}">
        <p14:creationId xmlns:p14="http://schemas.microsoft.com/office/powerpoint/2010/main" val="16910739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074BF-8BD2-4EEE-BC3D-FA2F657C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Le plan comptable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EB6EEC-884A-44AC-8844-CBB658BDA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51116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A6DDD-EA81-4D88-ACE7-0D81904E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Une comptabilité de caisse (comme avant)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568C41-737C-4BE2-8A72-16393153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fr-FR" dirty="0"/>
              <a:t>La comptabilité compte ce qui rentre dans la caisse, ce qui en sort et indique ce qu’il y reste.</a:t>
            </a:r>
          </a:p>
          <a:p>
            <a:endParaRPr lang="fr-FR" dirty="0"/>
          </a:p>
          <a:p>
            <a:pPr marL="0" indent="0">
              <a:buNone/>
            </a:pP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159393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074BF-8BD2-4EEE-BC3D-FA2F657C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Le plan comptable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EB6EEC-884A-44AC-8844-CBB658BDA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Nouveauté: dédoublement du budget et du compte. Séparation entre ordinaire et extraordinaire.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070898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Division du plan comptable en 4 titres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Titre 1 Recettes ordinaires</a:t>
            </a:r>
          </a:p>
          <a:p>
            <a:r>
              <a:rPr lang="fr-FR" dirty="0"/>
              <a:t>Titre 2 Dépenses ordinaires</a:t>
            </a:r>
          </a:p>
          <a:p>
            <a:r>
              <a:rPr lang="fr-FR" dirty="0"/>
              <a:t>Titre 3 Recettes extraordinaires</a:t>
            </a:r>
          </a:p>
          <a:p>
            <a:r>
              <a:rPr lang="fr-FR" dirty="0"/>
              <a:t>Titre 4 Dépenses extraordinaires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207499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074BF-8BD2-4EEE-BC3D-FA2F657C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Chacun des 4 titres est divisé en 4 rubriques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EB6EEC-884A-44AC-8844-CBB658BDA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pPr marL="457200" lvl="1" indent="0">
              <a:buNone/>
            </a:pPr>
            <a:r>
              <a:rPr lang="fr-FR" sz="800" dirty="0"/>
              <a:t>2 Dépenses ordinaires</a:t>
            </a:r>
          </a:p>
          <a:p>
            <a:pPr marL="457200" lvl="1" indent="0">
              <a:buNone/>
            </a:pPr>
            <a:r>
              <a:rPr lang="fr-FR" sz="800" dirty="0"/>
              <a:t>3 Recettes extraordinaires</a:t>
            </a:r>
          </a:p>
          <a:p>
            <a:pPr marL="457200" lvl="1" indent="0">
              <a:buNone/>
            </a:pPr>
            <a:r>
              <a:rPr lang="fr-FR" sz="800" dirty="0"/>
              <a:t>	30 exercices antérieurs</a:t>
            </a:r>
          </a:p>
          <a:p>
            <a:pPr marL="457200" lvl="1" indent="0">
              <a:buNone/>
            </a:pPr>
            <a:r>
              <a:rPr lang="fr-FR" sz="800" dirty="0"/>
              <a:t>	31 moyens d’investissement</a:t>
            </a:r>
          </a:p>
          <a:p>
            <a:pPr marL="457200" lvl="1" indent="0">
              <a:buNone/>
            </a:pPr>
            <a:r>
              <a:rPr lang="fr-FR" sz="800" dirty="0"/>
              <a:t>	32 moyens du patrimoine privé</a:t>
            </a:r>
          </a:p>
          <a:p>
            <a:pPr marL="457200" lvl="1" indent="0">
              <a:buNone/>
            </a:pPr>
            <a:r>
              <a:rPr lang="fr-FR" sz="800" dirty="0"/>
              <a:t>	33 financement du déficit</a:t>
            </a:r>
          </a:p>
          <a:p>
            <a:pPr marL="457200" lvl="1" indent="0">
              <a:buNone/>
            </a:pPr>
            <a:r>
              <a:rPr lang="fr-FR" dirty="0"/>
              <a:t>4 Dépenses extraordinaires</a:t>
            </a:r>
          </a:p>
          <a:p>
            <a:pPr marL="457200" lvl="1" indent="0">
              <a:buNone/>
            </a:pPr>
            <a:r>
              <a:rPr lang="fr-FR" dirty="0"/>
              <a:t>	40 exercices antérieurs</a:t>
            </a:r>
          </a:p>
          <a:p>
            <a:pPr marL="457200" lvl="1" indent="0">
              <a:buNone/>
            </a:pPr>
            <a:r>
              <a:rPr lang="fr-FR" dirty="0"/>
              <a:t>	41 investissements</a:t>
            </a:r>
            <a:endParaRPr lang="fr-BE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1F0927E-3407-47B2-AB0D-EF6DA6AA2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39848"/>
              </p:ext>
            </p:extLst>
          </p:nvPr>
        </p:nvGraphicFramePr>
        <p:xfrm>
          <a:off x="913414" y="2122337"/>
          <a:ext cx="10645312" cy="8222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2656">
                  <a:extLst>
                    <a:ext uri="{9D8B030D-6E8A-4147-A177-3AD203B41FA5}">
                      <a16:colId xmlns:a16="http://schemas.microsoft.com/office/drawing/2014/main" val="2346132218"/>
                    </a:ext>
                  </a:extLst>
                </a:gridCol>
                <a:gridCol w="5322656">
                  <a:extLst>
                    <a:ext uri="{9D8B030D-6E8A-4147-A177-3AD203B41FA5}">
                      <a16:colId xmlns:a16="http://schemas.microsoft.com/office/drawing/2014/main" val="59898424"/>
                    </a:ext>
                  </a:extLst>
                </a:gridCol>
              </a:tblGrid>
              <a:tr h="3772436"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r-FR" sz="2200" dirty="0">
                          <a:solidFill>
                            <a:schemeClr val="tx1"/>
                          </a:solidFill>
                        </a:rPr>
                        <a:t>1 Recettes ordinaires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	10 </a:t>
                      </a:r>
                      <a:r>
                        <a:rPr lang="fr-FR" sz="2200" b="0" dirty="0">
                          <a:solidFill>
                            <a:srgbClr val="00B0F0"/>
                          </a:solidFill>
                        </a:rPr>
                        <a:t>exercices antérieurs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	11 </a:t>
                      </a:r>
                      <a:r>
                        <a:rPr lang="fr-FR" sz="2200" b="1" i="1" dirty="0">
                          <a:solidFill>
                            <a:srgbClr val="92D050"/>
                          </a:solidFill>
                        </a:rPr>
                        <a:t>moyens</a:t>
                      </a:r>
                      <a:r>
                        <a:rPr lang="fr-FR" sz="2200" b="0" dirty="0">
                          <a:solidFill>
                            <a:srgbClr val="92D050"/>
                          </a:solidFill>
                        </a:rPr>
                        <a:t> </a:t>
                      </a:r>
                      <a:r>
                        <a:rPr lang="fr-FR" sz="2200" b="0" u="sng" dirty="0">
                          <a:solidFill>
                            <a:srgbClr val="92D050"/>
                          </a:solidFill>
                        </a:rPr>
                        <a:t>de fonctionnement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	12 </a:t>
                      </a:r>
                      <a:r>
                        <a:rPr lang="fr-FR" sz="2200" b="1" i="1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moyens</a:t>
                      </a:r>
                      <a:r>
                        <a:rPr lang="fr-FR" sz="2200" b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du patrimoine privé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	13 </a:t>
                      </a:r>
                      <a:r>
                        <a:rPr lang="fr-FR" sz="2200" b="0" dirty="0">
                          <a:solidFill>
                            <a:srgbClr val="FF0000"/>
                          </a:solidFill>
                        </a:rPr>
                        <a:t>financement du déficit</a:t>
                      </a:r>
                    </a:p>
                    <a:p>
                      <a:pPr marL="457200" lvl="1" indent="0">
                        <a:buNone/>
                      </a:pPr>
                      <a:endParaRPr lang="fr-FR" sz="2200" dirty="0">
                        <a:solidFill>
                          <a:schemeClr val="tx1"/>
                        </a:solidFill>
                      </a:endParaRPr>
                    </a:p>
                    <a:p>
                      <a:pPr marL="457200" lvl="1" indent="0">
                        <a:buNone/>
                      </a:pPr>
                      <a:r>
                        <a:rPr lang="fr-FR" sz="2200" dirty="0">
                          <a:solidFill>
                            <a:schemeClr val="tx1"/>
                          </a:solidFill>
                        </a:rPr>
                        <a:t>3 Recettes extraordinaires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dirty="0">
                          <a:solidFill>
                            <a:schemeClr val="tx1"/>
                          </a:solidFill>
                        </a:rPr>
                        <a:t>	</a:t>
                      </a: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30 </a:t>
                      </a:r>
                      <a:r>
                        <a:rPr lang="fr-FR" sz="2200" b="0" dirty="0">
                          <a:solidFill>
                            <a:srgbClr val="00B0F0"/>
                          </a:solidFill>
                        </a:rPr>
                        <a:t>exercices antérieurs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	31 </a:t>
                      </a:r>
                      <a:r>
                        <a:rPr lang="fr-FR" sz="2200" b="1" i="1" dirty="0">
                          <a:solidFill>
                            <a:srgbClr val="92D050"/>
                          </a:solidFill>
                        </a:rPr>
                        <a:t>moyens</a:t>
                      </a:r>
                      <a:r>
                        <a:rPr lang="fr-FR" sz="2200" b="0" dirty="0">
                          <a:solidFill>
                            <a:srgbClr val="92D050"/>
                          </a:solidFill>
                        </a:rPr>
                        <a:t> </a:t>
                      </a:r>
                      <a:r>
                        <a:rPr lang="fr-FR" sz="2200" b="1" i="0" u="sng" dirty="0">
                          <a:solidFill>
                            <a:srgbClr val="92D050"/>
                          </a:solidFill>
                        </a:rPr>
                        <a:t>d’investissement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	32 </a:t>
                      </a:r>
                      <a:r>
                        <a:rPr lang="fr-FR" sz="22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moyens</a:t>
                      </a:r>
                      <a:r>
                        <a:rPr lang="fr-FR" sz="2200" b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du patrimoine privé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	33 </a:t>
                      </a:r>
                      <a:r>
                        <a:rPr lang="fr-FR" sz="2200" b="0" dirty="0">
                          <a:solidFill>
                            <a:srgbClr val="FF0000"/>
                          </a:solidFill>
                        </a:rPr>
                        <a:t>financement du déficit</a:t>
                      </a:r>
                    </a:p>
                    <a:p>
                      <a:pPr marL="457200" lvl="1" indent="0">
                        <a:buNone/>
                      </a:pPr>
                      <a:endParaRPr lang="fr-FR" sz="2200" dirty="0">
                        <a:solidFill>
                          <a:schemeClr val="tx1"/>
                        </a:solidFill>
                      </a:endParaRPr>
                    </a:p>
                    <a:p>
                      <a:endParaRPr lang="fr-BE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r-FR" sz="2200" dirty="0">
                          <a:solidFill>
                            <a:schemeClr val="tx1"/>
                          </a:solidFill>
                        </a:rPr>
                        <a:t>2 Dépenses ordinaires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       20 </a:t>
                      </a:r>
                      <a:r>
                        <a:rPr lang="fr-FR" sz="2200" b="0" dirty="0">
                          <a:solidFill>
                            <a:srgbClr val="00B0F0"/>
                          </a:solidFill>
                        </a:rPr>
                        <a:t>exercices antérieurs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	21 </a:t>
                      </a:r>
                      <a:r>
                        <a:rPr lang="fr-FR" sz="2200" b="1" i="1" dirty="0">
                          <a:solidFill>
                            <a:srgbClr val="92D050"/>
                          </a:solidFill>
                        </a:rPr>
                        <a:t>charges</a:t>
                      </a:r>
                      <a:r>
                        <a:rPr lang="fr-FR" sz="2200" b="0" dirty="0">
                          <a:solidFill>
                            <a:srgbClr val="92D050"/>
                          </a:solidFill>
                        </a:rPr>
                        <a:t> </a:t>
                      </a:r>
                      <a:r>
                        <a:rPr lang="fr-FR" sz="2200" b="0" u="sng" dirty="0">
                          <a:solidFill>
                            <a:srgbClr val="92D050"/>
                          </a:solidFill>
                        </a:rPr>
                        <a:t>de fonctionnement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	22 </a:t>
                      </a:r>
                      <a:r>
                        <a:rPr lang="fr-FR" sz="22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charges</a:t>
                      </a:r>
                      <a:r>
                        <a:rPr lang="fr-FR" sz="2200" b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du patrimoine privé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	23 </a:t>
                      </a:r>
                      <a:r>
                        <a:rPr lang="fr-FR" sz="2200" b="0" dirty="0">
                          <a:solidFill>
                            <a:srgbClr val="FF0000"/>
                          </a:solidFill>
                        </a:rPr>
                        <a:t>financement du déficit</a:t>
                      </a:r>
                    </a:p>
                    <a:p>
                      <a:endParaRPr lang="fr-FR" sz="2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dirty="0">
                          <a:solidFill>
                            <a:schemeClr val="tx1"/>
                          </a:solidFill>
                        </a:rPr>
                        <a:t>        4 Dépenses extraordinaires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              4</a:t>
                      </a:r>
                      <a:r>
                        <a:rPr lang="fr-BE" sz="2200" b="0" dirty="0">
                          <a:solidFill>
                            <a:schemeClr val="tx1"/>
                          </a:solidFill>
                        </a:rPr>
                        <a:t>0 </a:t>
                      </a:r>
                      <a:r>
                        <a:rPr lang="fr-BE" sz="2200" b="0" dirty="0">
                          <a:solidFill>
                            <a:srgbClr val="00B0F0"/>
                          </a:solidFill>
                        </a:rPr>
                        <a:t>exercices antérieurs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              4</a:t>
                      </a:r>
                      <a:r>
                        <a:rPr lang="fr-BE" sz="2200" b="0" dirty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fr-BE" sz="2200" b="0" i="0" u="sng" dirty="0">
                          <a:solidFill>
                            <a:srgbClr val="92D050"/>
                          </a:solidFill>
                        </a:rPr>
                        <a:t>investissements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              4</a:t>
                      </a:r>
                      <a:r>
                        <a:rPr lang="fr-BE" sz="2200" b="0" dirty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fr-BE" sz="22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charges</a:t>
                      </a:r>
                      <a:r>
                        <a:rPr lang="fr-BE" sz="2200" b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du patrimoine privé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b="0" dirty="0">
                          <a:solidFill>
                            <a:schemeClr val="tx1"/>
                          </a:solidFill>
                        </a:rPr>
                        <a:t>              4</a:t>
                      </a:r>
                      <a:r>
                        <a:rPr lang="fr-BE" sz="2200" b="0" dirty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fr-BE" sz="2200" b="0" dirty="0">
                          <a:solidFill>
                            <a:srgbClr val="FF0000"/>
                          </a:solidFill>
                        </a:rPr>
                        <a:t>financement du déficit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751484"/>
                  </a:ext>
                </a:extLst>
              </a:tr>
              <a:tr h="3772436">
                <a:tc>
                  <a:txBody>
                    <a:bodyPr/>
                    <a:lstStyle/>
                    <a:p>
                      <a:endParaRPr lang="fr-BE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2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150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2127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074BF-8BD2-4EEE-BC3D-FA2F657C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Chaque rubrique est divisée en articles (3 chiffres)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EB6EEC-884A-44AC-8844-CBB658BDA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pPr marL="457200" lvl="1" indent="0">
              <a:buNone/>
            </a:pPr>
            <a:r>
              <a:rPr lang="fr-FR" sz="800" dirty="0"/>
              <a:t>2 Dépenses ordinaires</a:t>
            </a:r>
          </a:p>
          <a:p>
            <a:pPr marL="457200" lvl="1" indent="0">
              <a:buNone/>
            </a:pPr>
            <a:r>
              <a:rPr lang="fr-FR" sz="800" dirty="0"/>
              <a:t>3 Recettes extraordinaires</a:t>
            </a:r>
          </a:p>
          <a:p>
            <a:pPr marL="457200" lvl="1" indent="0">
              <a:buNone/>
            </a:pPr>
            <a:r>
              <a:rPr lang="fr-FR" sz="800" dirty="0"/>
              <a:t>	30 exercices antérieurs</a:t>
            </a:r>
          </a:p>
          <a:p>
            <a:pPr marL="457200" lvl="1" indent="0">
              <a:buNone/>
            </a:pPr>
            <a:r>
              <a:rPr lang="fr-FR" sz="800" dirty="0"/>
              <a:t>	31 moyens d’investissement</a:t>
            </a:r>
          </a:p>
          <a:p>
            <a:pPr marL="457200" lvl="1" indent="0">
              <a:buNone/>
            </a:pPr>
            <a:r>
              <a:rPr lang="fr-FR" sz="800" dirty="0"/>
              <a:t>	32 moyens du patrimoine privé</a:t>
            </a:r>
          </a:p>
          <a:p>
            <a:pPr marL="457200" lvl="1" indent="0">
              <a:buNone/>
            </a:pPr>
            <a:r>
              <a:rPr lang="fr-FR" sz="800" dirty="0"/>
              <a:t>	33 financement du déficit</a:t>
            </a:r>
          </a:p>
          <a:p>
            <a:pPr marL="457200" lvl="1" indent="0">
              <a:buNone/>
            </a:pPr>
            <a:r>
              <a:rPr lang="fr-FR" dirty="0"/>
              <a:t>4 Dépenses extraordinaires</a:t>
            </a:r>
          </a:p>
          <a:p>
            <a:pPr marL="457200" lvl="1" indent="0">
              <a:buNone/>
            </a:pPr>
            <a:r>
              <a:rPr lang="fr-FR" dirty="0"/>
              <a:t>	40 exercices antérieurs</a:t>
            </a:r>
          </a:p>
          <a:p>
            <a:pPr marL="457200" lvl="1" indent="0">
              <a:buNone/>
            </a:pPr>
            <a:r>
              <a:rPr lang="fr-FR" dirty="0"/>
              <a:t>	41 investissements</a:t>
            </a:r>
            <a:endParaRPr lang="fr-BE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1F0927E-3407-47B2-AB0D-EF6DA6AA2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400413"/>
              </p:ext>
            </p:extLst>
          </p:nvPr>
        </p:nvGraphicFramePr>
        <p:xfrm>
          <a:off x="913414" y="2122337"/>
          <a:ext cx="10645312" cy="7544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3262">
                  <a:extLst>
                    <a:ext uri="{9D8B030D-6E8A-4147-A177-3AD203B41FA5}">
                      <a16:colId xmlns:a16="http://schemas.microsoft.com/office/drawing/2014/main" val="2346132218"/>
                    </a:ext>
                  </a:extLst>
                </a:gridCol>
                <a:gridCol w="712050">
                  <a:extLst>
                    <a:ext uri="{9D8B030D-6E8A-4147-A177-3AD203B41FA5}">
                      <a16:colId xmlns:a16="http://schemas.microsoft.com/office/drawing/2014/main" val="59898424"/>
                    </a:ext>
                  </a:extLst>
                </a:gridCol>
              </a:tblGrid>
              <a:tr h="37724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24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r-BE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751484"/>
                  </a:ext>
                </a:extLst>
              </a:tr>
              <a:tr h="3772436">
                <a:tc>
                  <a:txBody>
                    <a:bodyPr/>
                    <a:lstStyle/>
                    <a:p>
                      <a:endParaRPr lang="fr-BE" sz="2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endParaRPr lang="fr-B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065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6170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074BF-8BD2-4EEE-BC3D-FA2F657C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Chaque rubrique est divisée en articles (3 chiffres)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EB6EEC-884A-44AC-8844-CBB658BDA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pPr marL="457200" lvl="1" indent="0">
              <a:buNone/>
            </a:pPr>
            <a:r>
              <a:rPr lang="fr-FR" sz="800" dirty="0"/>
              <a:t>2 Dépenses ordinaires</a:t>
            </a:r>
          </a:p>
          <a:p>
            <a:pPr marL="457200" lvl="1" indent="0">
              <a:buNone/>
            </a:pPr>
            <a:r>
              <a:rPr lang="fr-FR" sz="800" dirty="0"/>
              <a:t>3 Recettes extraordinaires</a:t>
            </a:r>
          </a:p>
          <a:p>
            <a:pPr marL="457200" lvl="1" indent="0">
              <a:buNone/>
            </a:pPr>
            <a:r>
              <a:rPr lang="fr-FR" sz="800" dirty="0"/>
              <a:t>	30 exercices antérieurs</a:t>
            </a:r>
          </a:p>
          <a:p>
            <a:pPr marL="457200" lvl="1" indent="0">
              <a:buNone/>
            </a:pPr>
            <a:r>
              <a:rPr lang="fr-FR" sz="800" dirty="0"/>
              <a:t>	31 moyens d’investissement</a:t>
            </a:r>
          </a:p>
          <a:p>
            <a:pPr marL="457200" lvl="1" indent="0">
              <a:buNone/>
            </a:pPr>
            <a:r>
              <a:rPr lang="fr-FR" sz="800" dirty="0"/>
              <a:t>	32 moyens du patrimoine privé</a:t>
            </a:r>
          </a:p>
          <a:p>
            <a:pPr marL="457200" lvl="1" indent="0">
              <a:buNone/>
            </a:pPr>
            <a:r>
              <a:rPr lang="fr-FR" sz="800" dirty="0"/>
              <a:t>	33 financement du déficit</a:t>
            </a:r>
          </a:p>
          <a:p>
            <a:pPr marL="457200" lvl="1" indent="0">
              <a:buNone/>
            </a:pPr>
            <a:r>
              <a:rPr lang="fr-FR" dirty="0"/>
              <a:t>4 Dépenses extraordinaires</a:t>
            </a:r>
          </a:p>
          <a:p>
            <a:pPr marL="457200" lvl="1" indent="0">
              <a:buNone/>
            </a:pPr>
            <a:r>
              <a:rPr lang="fr-FR" dirty="0"/>
              <a:t>	40 exercices antérieurs</a:t>
            </a:r>
          </a:p>
          <a:p>
            <a:pPr marL="457200" lvl="1" indent="0">
              <a:buNone/>
            </a:pPr>
            <a:r>
              <a:rPr lang="fr-FR" dirty="0"/>
              <a:t>	41 investissements</a:t>
            </a:r>
            <a:endParaRPr lang="fr-BE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1F0927E-3407-47B2-AB0D-EF6DA6AA2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283472"/>
              </p:ext>
            </p:extLst>
          </p:nvPr>
        </p:nvGraphicFramePr>
        <p:xfrm>
          <a:off x="913414" y="2122337"/>
          <a:ext cx="10645312" cy="7544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3262">
                  <a:extLst>
                    <a:ext uri="{9D8B030D-6E8A-4147-A177-3AD203B41FA5}">
                      <a16:colId xmlns:a16="http://schemas.microsoft.com/office/drawing/2014/main" val="2346132218"/>
                    </a:ext>
                  </a:extLst>
                </a:gridCol>
                <a:gridCol w="712050">
                  <a:extLst>
                    <a:ext uri="{9D8B030D-6E8A-4147-A177-3AD203B41FA5}">
                      <a16:colId xmlns:a16="http://schemas.microsoft.com/office/drawing/2014/main" val="59898424"/>
                    </a:ext>
                  </a:extLst>
                </a:gridCol>
              </a:tblGrid>
              <a:tr h="37724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tx1"/>
                          </a:solidFill>
                        </a:rPr>
                        <a:t>Titre 1 Recettes ordinaires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r-BE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751484"/>
                  </a:ext>
                </a:extLst>
              </a:tr>
              <a:tr h="3772436">
                <a:tc>
                  <a:txBody>
                    <a:bodyPr/>
                    <a:lstStyle/>
                    <a:p>
                      <a:endParaRPr lang="fr-BE" sz="2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endParaRPr lang="fr-B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065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4633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074BF-8BD2-4EEE-BC3D-FA2F657C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Chaque rubrique est divisée en articles (3 chiffres)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EB6EEC-884A-44AC-8844-CBB658BDA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pPr marL="457200" lvl="1" indent="0">
              <a:buNone/>
            </a:pPr>
            <a:r>
              <a:rPr lang="fr-FR" sz="800" dirty="0"/>
              <a:t>2 Dépenses ordinaires</a:t>
            </a:r>
          </a:p>
          <a:p>
            <a:pPr marL="457200" lvl="1" indent="0">
              <a:buNone/>
            </a:pPr>
            <a:r>
              <a:rPr lang="fr-FR" sz="800" dirty="0"/>
              <a:t>3 Recettes extraordinaires</a:t>
            </a:r>
          </a:p>
          <a:p>
            <a:pPr marL="457200" lvl="1" indent="0">
              <a:buNone/>
            </a:pPr>
            <a:r>
              <a:rPr lang="fr-FR" sz="800" dirty="0"/>
              <a:t>	30 exercices antérieurs</a:t>
            </a:r>
          </a:p>
          <a:p>
            <a:pPr marL="457200" lvl="1" indent="0">
              <a:buNone/>
            </a:pPr>
            <a:r>
              <a:rPr lang="fr-FR" sz="800" dirty="0"/>
              <a:t>	31 moyens d’investissement</a:t>
            </a:r>
          </a:p>
          <a:p>
            <a:pPr marL="457200" lvl="1" indent="0">
              <a:buNone/>
            </a:pPr>
            <a:r>
              <a:rPr lang="fr-FR" sz="800" dirty="0"/>
              <a:t>	32 moyens du patrimoine privé</a:t>
            </a:r>
          </a:p>
          <a:p>
            <a:pPr marL="457200" lvl="1" indent="0">
              <a:buNone/>
            </a:pPr>
            <a:r>
              <a:rPr lang="fr-FR" sz="800" dirty="0"/>
              <a:t>	33 financement du déficit</a:t>
            </a:r>
          </a:p>
          <a:p>
            <a:pPr marL="457200" lvl="1" indent="0">
              <a:buNone/>
            </a:pPr>
            <a:r>
              <a:rPr lang="fr-FR" dirty="0"/>
              <a:t>4 Dépenses extraordinaires</a:t>
            </a:r>
          </a:p>
          <a:p>
            <a:pPr marL="457200" lvl="1" indent="0">
              <a:buNone/>
            </a:pPr>
            <a:r>
              <a:rPr lang="fr-FR" dirty="0"/>
              <a:t>	40 exercices antérieurs</a:t>
            </a:r>
          </a:p>
          <a:p>
            <a:pPr marL="457200" lvl="1" indent="0">
              <a:buNone/>
            </a:pPr>
            <a:r>
              <a:rPr lang="fr-FR" dirty="0"/>
              <a:t>	41 investissements</a:t>
            </a:r>
            <a:endParaRPr lang="fr-BE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1F0927E-3407-47B2-AB0D-EF6DA6AA2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933493"/>
              </p:ext>
            </p:extLst>
          </p:nvPr>
        </p:nvGraphicFramePr>
        <p:xfrm>
          <a:off x="913414" y="2122337"/>
          <a:ext cx="10645312" cy="7544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3262">
                  <a:extLst>
                    <a:ext uri="{9D8B030D-6E8A-4147-A177-3AD203B41FA5}">
                      <a16:colId xmlns:a16="http://schemas.microsoft.com/office/drawing/2014/main" val="2346132218"/>
                    </a:ext>
                  </a:extLst>
                </a:gridCol>
                <a:gridCol w="712050">
                  <a:extLst>
                    <a:ext uri="{9D8B030D-6E8A-4147-A177-3AD203B41FA5}">
                      <a16:colId xmlns:a16="http://schemas.microsoft.com/office/drawing/2014/main" val="59898424"/>
                    </a:ext>
                  </a:extLst>
                </a:gridCol>
              </a:tblGrid>
              <a:tr h="37724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tx1"/>
                          </a:solidFill>
                        </a:rPr>
                        <a:t>Titre 1 Recettes ordinaires</a:t>
                      </a:r>
                    </a:p>
                    <a:p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Rubrique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11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Moyens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fonctionnement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r-BE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751484"/>
                  </a:ext>
                </a:extLst>
              </a:tr>
              <a:tr h="3772436">
                <a:tc>
                  <a:txBody>
                    <a:bodyPr/>
                    <a:lstStyle/>
                    <a:p>
                      <a:endParaRPr lang="fr-BE" sz="2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endParaRPr lang="fr-B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065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60499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074BF-8BD2-4EEE-BC3D-FA2F657C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Chaque rubrique est divisée en articles (3 chiffres)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EB6EEC-884A-44AC-8844-CBB658BDA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pPr marL="457200" lvl="1" indent="0">
              <a:buNone/>
            </a:pPr>
            <a:r>
              <a:rPr lang="fr-FR" sz="800" dirty="0"/>
              <a:t>2 Dépenses ordinaires</a:t>
            </a:r>
          </a:p>
          <a:p>
            <a:pPr marL="457200" lvl="1" indent="0">
              <a:buNone/>
            </a:pPr>
            <a:r>
              <a:rPr lang="fr-FR" sz="800" dirty="0"/>
              <a:t>3 Recettes extraordinaires</a:t>
            </a:r>
          </a:p>
          <a:p>
            <a:pPr marL="457200" lvl="1" indent="0">
              <a:buNone/>
            </a:pPr>
            <a:r>
              <a:rPr lang="fr-FR" sz="800" dirty="0"/>
              <a:t>	30 exercices antérieurs</a:t>
            </a:r>
          </a:p>
          <a:p>
            <a:pPr marL="457200" lvl="1" indent="0">
              <a:buNone/>
            </a:pPr>
            <a:r>
              <a:rPr lang="fr-FR" sz="800" dirty="0"/>
              <a:t>	31 moyens d’investissement</a:t>
            </a:r>
          </a:p>
          <a:p>
            <a:pPr marL="457200" lvl="1" indent="0">
              <a:buNone/>
            </a:pPr>
            <a:r>
              <a:rPr lang="fr-FR" sz="800" dirty="0"/>
              <a:t>	32 moyens du patrimoine privé</a:t>
            </a:r>
          </a:p>
          <a:p>
            <a:pPr marL="457200" lvl="1" indent="0">
              <a:buNone/>
            </a:pPr>
            <a:r>
              <a:rPr lang="fr-FR" sz="800" dirty="0"/>
              <a:t>	33 financement du déficit</a:t>
            </a:r>
          </a:p>
          <a:p>
            <a:pPr marL="457200" lvl="1" indent="0">
              <a:buNone/>
            </a:pPr>
            <a:r>
              <a:rPr lang="fr-FR" dirty="0"/>
              <a:t>4 Dépenses extraordinaires</a:t>
            </a:r>
          </a:p>
          <a:p>
            <a:pPr marL="457200" lvl="1" indent="0">
              <a:buNone/>
            </a:pPr>
            <a:r>
              <a:rPr lang="fr-FR" dirty="0"/>
              <a:t>	40 exercices antérieurs</a:t>
            </a:r>
          </a:p>
          <a:p>
            <a:pPr marL="457200" lvl="1" indent="0">
              <a:buNone/>
            </a:pPr>
            <a:r>
              <a:rPr lang="fr-FR" dirty="0"/>
              <a:t>	41 investissements</a:t>
            </a:r>
            <a:endParaRPr lang="fr-BE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1F0927E-3407-47B2-AB0D-EF6DA6AA221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13414" y="2122337"/>
          <a:ext cx="10645312" cy="7544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3262">
                  <a:extLst>
                    <a:ext uri="{9D8B030D-6E8A-4147-A177-3AD203B41FA5}">
                      <a16:colId xmlns:a16="http://schemas.microsoft.com/office/drawing/2014/main" val="2346132218"/>
                    </a:ext>
                  </a:extLst>
                </a:gridCol>
                <a:gridCol w="712050">
                  <a:extLst>
                    <a:ext uri="{9D8B030D-6E8A-4147-A177-3AD203B41FA5}">
                      <a16:colId xmlns:a16="http://schemas.microsoft.com/office/drawing/2014/main" val="59898424"/>
                    </a:ext>
                  </a:extLst>
                </a:gridCol>
              </a:tblGrid>
              <a:tr h="37724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tx1"/>
                          </a:solidFill>
                        </a:rPr>
                        <a:t>Titre 1 Recettes ordinaires</a:t>
                      </a:r>
                    </a:p>
                    <a:p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Rubrique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11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Moyens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fonctionnement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nl-BE" sz="2400" b="1" dirty="0">
                          <a:solidFill>
                            <a:schemeClr val="tx1"/>
                          </a:solidFill>
                          <a:effectLst/>
                        </a:rPr>
                        <a:t>             </a:t>
                      </a:r>
                      <a:r>
                        <a:rPr lang="nl-BE" sz="2400" b="0" dirty="0">
                          <a:solidFill>
                            <a:schemeClr val="tx1"/>
                          </a:solidFill>
                          <a:effectLst/>
                        </a:rPr>
                        <a:t>110 </a:t>
                      </a:r>
                      <a:r>
                        <a:rPr lang="nl-BE" sz="2400" b="0" dirty="0" err="1">
                          <a:solidFill>
                            <a:schemeClr val="tx1"/>
                          </a:solidFill>
                          <a:effectLst/>
                        </a:rPr>
                        <a:t>Produits</a:t>
                      </a:r>
                      <a:r>
                        <a:rPr lang="nl-BE" sz="2400" b="0" dirty="0">
                          <a:solidFill>
                            <a:schemeClr val="tx1"/>
                          </a:solidFill>
                          <a:effectLst/>
                        </a:rPr>
                        <a:t> des </a:t>
                      </a:r>
                      <a:r>
                        <a:rPr lang="nl-BE" sz="2400" b="0" dirty="0" err="1">
                          <a:solidFill>
                            <a:schemeClr val="tx1"/>
                          </a:solidFill>
                          <a:effectLst/>
                        </a:rPr>
                        <a:t>célébrations</a:t>
                      </a:r>
                      <a:r>
                        <a:rPr lang="nl-BE" sz="2400" b="0" dirty="0">
                          <a:solidFill>
                            <a:schemeClr val="tx1"/>
                          </a:solidFill>
                          <a:effectLst/>
                        </a:rPr>
                        <a:t> -Opbrengsten van vieringen</a:t>
                      </a:r>
                      <a:endParaRPr lang="fr-BE" sz="24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r-BE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751484"/>
                  </a:ext>
                </a:extLst>
              </a:tr>
              <a:tr h="3772436">
                <a:tc>
                  <a:txBody>
                    <a:bodyPr/>
                    <a:lstStyle/>
                    <a:p>
                      <a:endParaRPr lang="fr-BE" sz="2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endParaRPr lang="fr-B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065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5272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074BF-8BD2-4EEE-BC3D-FA2F657C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Possibilité d’ajouter des subdivisions aux articles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EB6EEC-884A-44AC-8844-CBB658BDA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pPr marL="457200" lvl="1" indent="0">
              <a:buNone/>
            </a:pPr>
            <a:r>
              <a:rPr lang="fr-FR" sz="800" dirty="0"/>
              <a:t>2 Dépenses ordinaires</a:t>
            </a:r>
          </a:p>
          <a:p>
            <a:pPr marL="457200" lvl="1" indent="0">
              <a:buNone/>
            </a:pPr>
            <a:r>
              <a:rPr lang="fr-FR" sz="800" dirty="0"/>
              <a:t>3 Recettes extraordinaires</a:t>
            </a:r>
          </a:p>
          <a:p>
            <a:pPr marL="457200" lvl="1" indent="0">
              <a:buNone/>
            </a:pPr>
            <a:r>
              <a:rPr lang="fr-FR" sz="800" dirty="0"/>
              <a:t>	30 exercices antérieurs</a:t>
            </a:r>
          </a:p>
          <a:p>
            <a:pPr marL="457200" lvl="1" indent="0">
              <a:buNone/>
            </a:pPr>
            <a:r>
              <a:rPr lang="fr-FR" sz="800" dirty="0"/>
              <a:t>	31 moyens d’investissement</a:t>
            </a:r>
          </a:p>
          <a:p>
            <a:pPr marL="457200" lvl="1" indent="0">
              <a:buNone/>
            </a:pPr>
            <a:r>
              <a:rPr lang="fr-FR" sz="800" dirty="0"/>
              <a:t>	32 moyens du patrimoine privé</a:t>
            </a:r>
          </a:p>
          <a:p>
            <a:pPr marL="457200" lvl="1" indent="0">
              <a:buNone/>
            </a:pPr>
            <a:r>
              <a:rPr lang="fr-FR" sz="800" dirty="0"/>
              <a:t>	33 financement du déficit</a:t>
            </a:r>
          </a:p>
          <a:p>
            <a:pPr marL="457200" lvl="1" indent="0">
              <a:buNone/>
            </a:pPr>
            <a:r>
              <a:rPr lang="fr-FR" dirty="0"/>
              <a:t>4 Dépenses extraordinaires</a:t>
            </a:r>
          </a:p>
          <a:p>
            <a:pPr marL="457200" lvl="1" indent="0">
              <a:buNone/>
            </a:pPr>
            <a:r>
              <a:rPr lang="fr-FR" dirty="0"/>
              <a:t>	40 exercices antérieurs</a:t>
            </a:r>
          </a:p>
          <a:p>
            <a:pPr marL="457200" lvl="1" indent="0">
              <a:buNone/>
            </a:pPr>
            <a:r>
              <a:rPr lang="fr-FR" dirty="0"/>
              <a:t>	41 investissements</a:t>
            </a:r>
            <a:endParaRPr lang="fr-BE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1F0927E-3407-47B2-AB0D-EF6DA6AA2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522922"/>
              </p:ext>
            </p:extLst>
          </p:nvPr>
        </p:nvGraphicFramePr>
        <p:xfrm>
          <a:off x="913414" y="2122337"/>
          <a:ext cx="10645312" cy="7544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3262">
                  <a:extLst>
                    <a:ext uri="{9D8B030D-6E8A-4147-A177-3AD203B41FA5}">
                      <a16:colId xmlns:a16="http://schemas.microsoft.com/office/drawing/2014/main" val="2346132218"/>
                    </a:ext>
                  </a:extLst>
                </a:gridCol>
                <a:gridCol w="712050">
                  <a:extLst>
                    <a:ext uri="{9D8B030D-6E8A-4147-A177-3AD203B41FA5}">
                      <a16:colId xmlns:a16="http://schemas.microsoft.com/office/drawing/2014/main" val="59898424"/>
                    </a:ext>
                  </a:extLst>
                </a:gridCol>
              </a:tblGrid>
              <a:tr h="37724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tx1"/>
                          </a:solidFill>
                        </a:rPr>
                        <a:t>Titre 1 Recettes ordinaires</a:t>
                      </a:r>
                    </a:p>
                    <a:p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Rubrique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11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Moyens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fonctionnement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nl-BE" sz="2400" b="0" dirty="0">
                          <a:solidFill>
                            <a:schemeClr val="tx1"/>
                          </a:solidFill>
                          <a:effectLst/>
                        </a:rPr>
                        <a:t>             110 </a:t>
                      </a:r>
                      <a:r>
                        <a:rPr lang="nl-BE" sz="2400" b="0" dirty="0" err="1">
                          <a:solidFill>
                            <a:schemeClr val="tx1"/>
                          </a:solidFill>
                          <a:effectLst/>
                        </a:rPr>
                        <a:t>Produits</a:t>
                      </a:r>
                      <a:r>
                        <a:rPr lang="nl-BE" sz="2400" b="0" dirty="0">
                          <a:solidFill>
                            <a:schemeClr val="tx1"/>
                          </a:solidFill>
                          <a:effectLst/>
                        </a:rPr>
                        <a:t> des </a:t>
                      </a:r>
                      <a:r>
                        <a:rPr lang="nl-BE" sz="2400" b="0" dirty="0" err="1">
                          <a:solidFill>
                            <a:schemeClr val="tx1"/>
                          </a:solidFill>
                          <a:effectLst/>
                        </a:rPr>
                        <a:t>célébrations</a:t>
                      </a:r>
                      <a:r>
                        <a:rPr lang="nl-BE" sz="24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r>
                        <a:rPr lang="nl-BE" sz="2400" b="0" dirty="0">
                          <a:solidFill>
                            <a:schemeClr val="tx1"/>
                          </a:solidFill>
                          <a:effectLst/>
                        </a:rPr>
                        <a:t>                    </a:t>
                      </a:r>
                      <a:r>
                        <a:rPr lang="nl-BE" sz="2400" b="0" i="1" dirty="0">
                          <a:solidFill>
                            <a:schemeClr val="tx1"/>
                          </a:solidFill>
                          <a:effectLst/>
                        </a:rPr>
                        <a:t>1101: mariages -huwelijken</a:t>
                      </a:r>
                      <a:endParaRPr lang="fr-BE" sz="2400" b="0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nl-BE" sz="2400" b="0" i="1" dirty="0">
                          <a:solidFill>
                            <a:schemeClr val="tx1"/>
                          </a:solidFill>
                          <a:effectLst/>
                        </a:rPr>
                        <a:t> 	       1102: </a:t>
                      </a:r>
                      <a:r>
                        <a:rPr lang="nl-BE" sz="2400" b="0" i="1" dirty="0" err="1">
                          <a:solidFill>
                            <a:schemeClr val="tx1"/>
                          </a:solidFill>
                          <a:effectLst/>
                        </a:rPr>
                        <a:t>enterrements</a:t>
                      </a:r>
                      <a:r>
                        <a:rPr lang="nl-BE" sz="2400" b="0" i="1" dirty="0">
                          <a:solidFill>
                            <a:schemeClr val="tx1"/>
                          </a:solidFill>
                          <a:effectLst/>
                        </a:rPr>
                        <a:t> - begrafenissen</a:t>
                      </a:r>
                      <a:endParaRPr lang="fr-BE" sz="2400" b="0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nl-BE" sz="2400" b="0" i="1" baseline="0" dirty="0">
                          <a:solidFill>
                            <a:schemeClr val="tx1"/>
                          </a:solidFill>
                          <a:effectLst/>
                        </a:rPr>
                        <a:t>                     </a:t>
                      </a:r>
                      <a:r>
                        <a:rPr lang="nl-BE" sz="2400" b="0" i="1" dirty="0">
                          <a:solidFill>
                            <a:schemeClr val="tx1"/>
                          </a:solidFill>
                          <a:effectLst/>
                        </a:rPr>
                        <a:t>1103: </a:t>
                      </a:r>
                      <a:r>
                        <a:rPr lang="nl-BE" sz="2400" b="0" i="1" dirty="0" err="1">
                          <a:solidFill>
                            <a:schemeClr val="tx1"/>
                          </a:solidFill>
                          <a:effectLst/>
                        </a:rPr>
                        <a:t>autres</a:t>
                      </a:r>
                      <a:r>
                        <a:rPr lang="nl-BE" sz="2400" b="0" i="1" dirty="0">
                          <a:solidFill>
                            <a:schemeClr val="tx1"/>
                          </a:solidFill>
                          <a:effectLst/>
                        </a:rPr>
                        <a:t> – anderen</a:t>
                      </a:r>
                    </a:p>
                    <a:p>
                      <a:endParaRPr lang="nl-BE" sz="2400" b="0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fr-BE" sz="2400" b="0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fr-BE" sz="2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r-BE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751484"/>
                  </a:ext>
                </a:extLst>
              </a:tr>
              <a:tr h="3772436">
                <a:tc>
                  <a:txBody>
                    <a:bodyPr/>
                    <a:lstStyle/>
                    <a:p>
                      <a:endParaRPr lang="fr-BE" sz="2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endParaRPr lang="fr-B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065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3065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074BF-8BD2-4EEE-BC3D-FA2F657C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Possibilité d’ajouter des subdivisions aux articles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EB6EEC-884A-44AC-8844-CBB658BDA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pPr marL="457200" lvl="1" indent="0">
              <a:buNone/>
            </a:pPr>
            <a:r>
              <a:rPr lang="fr-FR" sz="800" dirty="0"/>
              <a:t>2 Dépenses ordinaires</a:t>
            </a:r>
          </a:p>
          <a:p>
            <a:pPr marL="457200" lvl="1" indent="0">
              <a:buNone/>
            </a:pPr>
            <a:r>
              <a:rPr lang="fr-FR" sz="800" dirty="0"/>
              <a:t>3 Recettes extraordinaires</a:t>
            </a:r>
          </a:p>
          <a:p>
            <a:pPr marL="457200" lvl="1" indent="0">
              <a:buNone/>
            </a:pPr>
            <a:r>
              <a:rPr lang="fr-FR" sz="800" dirty="0"/>
              <a:t>	30 exercices antérieurs</a:t>
            </a:r>
          </a:p>
          <a:p>
            <a:pPr marL="457200" lvl="1" indent="0">
              <a:buNone/>
            </a:pPr>
            <a:r>
              <a:rPr lang="fr-FR" sz="800" dirty="0"/>
              <a:t>	31 moyens d’investissement</a:t>
            </a:r>
          </a:p>
          <a:p>
            <a:pPr marL="457200" lvl="1" indent="0">
              <a:buNone/>
            </a:pPr>
            <a:r>
              <a:rPr lang="fr-FR" sz="800" dirty="0"/>
              <a:t>	32 moyens du patrimoine privé</a:t>
            </a:r>
          </a:p>
          <a:p>
            <a:pPr marL="457200" lvl="1" indent="0">
              <a:buNone/>
            </a:pPr>
            <a:r>
              <a:rPr lang="fr-FR" sz="800" dirty="0"/>
              <a:t>	33 financement du déficit</a:t>
            </a:r>
          </a:p>
          <a:p>
            <a:pPr marL="457200" lvl="1" indent="0">
              <a:buNone/>
            </a:pPr>
            <a:r>
              <a:rPr lang="fr-FR" dirty="0"/>
              <a:t>4 Dépenses extraordinaires</a:t>
            </a:r>
          </a:p>
          <a:p>
            <a:pPr marL="457200" lvl="1" indent="0">
              <a:buNone/>
            </a:pPr>
            <a:r>
              <a:rPr lang="fr-FR" dirty="0"/>
              <a:t>	40 exercices antérieurs</a:t>
            </a:r>
          </a:p>
          <a:p>
            <a:pPr marL="457200" lvl="1" indent="0">
              <a:buNone/>
            </a:pPr>
            <a:r>
              <a:rPr lang="fr-FR" dirty="0"/>
              <a:t>	41 investissements</a:t>
            </a:r>
            <a:endParaRPr lang="fr-BE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1F0927E-3407-47B2-AB0D-EF6DA6AA221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13414" y="2122337"/>
          <a:ext cx="10645312" cy="7612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3262">
                  <a:extLst>
                    <a:ext uri="{9D8B030D-6E8A-4147-A177-3AD203B41FA5}">
                      <a16:colId xmlns:a16="http://schemas.microsoft.com/office/drawing/2014/main" val="2346132218"/>
                    </a:ext>
                  </a:extLst>
                </a:gridCol>
                <a:gridCol w="712050">
                  <a:extLst>
                    <a:ext uri="{9D8B030D-6E8A-4147-A177-3AD203B41FA5}">
                      <a16:colId xmlns:a16="http://schemas.microsoft.com/office/drawing/2014/main" val="59898424"/>
                    </a:ext>
                  </a:extLst>
                </a:gridCol>
              </a:tblGrid>
              <a:tr h="37724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tx1"/>
                          </a:solidFill>
                        </a:rPr>
                        <a:t>Titre 1 Recettes ordinaires</a:t>
                      </a:r>
                    </a:p>
                    <a:p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Rubrique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11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Moyens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nl-BE" sz="2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fonctionnement</a:t>
                      </a:r>
                      <a:r>
                        <a:rPr lang="nl-BE" sz="2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nl-BE" sz="2400" b="0" dirty="0">
                          <a:solidFill>
                            <a:schemeClr val="tx1"/>
                          </a:solidFill>
                          <a:effectLst/>
                        </a:rPr>
                        <a:t>             110 </a:t>
                      </a:r>
                      <a:r>
                        <a:rPr lang="nl-BE" sz="2400" b="0" dirty="0" err="1">
                          <a:solidFill>
                            <a:schemeClr val="tx1"/>
                          </a:solidFill>
                          <a:effectLst/>
                        </a:rPr>
                        <a:t>Produits</a:t>
                      </a:r>
                      <a:r>
                        <a:rPr lang="nl-BE" sz="2400" b="0" dirty="0">
                          <a:solidFill>
                            <a:schemeClr val="tx1"/>
                          </a:solidFill>
                          <a:effectLst/>
                        </a:rPr>
                        <a:t> des </a:t>
                      </a:r>
                      <a:r>
                        <a:rPr lang="nl-BE" sz="2400" b="0" dirty="0" err="1">
                          <a:solidFill>
                            <a:schemeClr val="tx1"/>
                          </a:solidFill>
                          <a:effectLst/>
                        </a:rPr>
                        <a:t>célébrations</a:t>
                      </a:r>
                      <a:r>
                        <a:rPr lang="nl-BE" sz="24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r>
                        <a:rPr lang="nl-BE" sz="2400" b="0" dirty="0">
                          <a:solidFill>
                            <a:schemeClr val="tx1"/>
                          </a:solidFill>
                          <a:effectLst/>
                        </a:rPr>
                        <a:t>                    </a:t>
                      </a:r>
                      <a:r>
                        <a:rPr lang="nl-BE" sz="2400" b="0" i="1" dirty="0">
                          <a:solidFill>
                            <a:schemeClr val="tx1"/>
                          </a:solidFill>
                          <a:effectLst/>
                        </a:rPr>
                        <a:t>1101: mariages -huwelijken</a:t>
                      </a:r>
                      <a:endParaRPr lang="fr-BE" sz="2400" b="0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nl-BE" sz="2400" b="0" i="1" dirty="0">
                          <a:solidFill>
                            <a:schemeClr val="tx1"/>
                          </a:solidFill>
                          <a:effectLst/>
                        </a:rPr>
                        <a:t> 	       1102: </a:t>
                      </a:r>
                      <a:r>
                        <a:rPr lang="nl-BE" sz="2400" b="0" i="1" dirty="0" err="1">
                          <a:solidFill>
                            <a:schemeClr val="tx1"/>
                          </a:solidFill>
                          <a:effectLst/>
                        </a:rPr>
                        <a:t>enterrements</a:t>
                      </a:r>
                      <a:r>
                        <a:rPr lang="nl-BE" sz="2400" b="0" i="1" dirty="0">
                          <a:solidFill>
                            <a:schemeClr val="tx1"/>
                          </a:solidFill>
                          <a:effectLst/>
                        </a:rPr>
                        <a:t> - begrafenissen</a:t>
                      </a:r>
                      <a:endParaRPr lang="fr-BE" sz="2400" b="0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nl-BE" sz="2400" b="0" i="1" baseline="0" dirty="0">
                          <a:solidFill>
                            <a:schemeClr val="tx1"/>
                          </a:solidFill>
                          <a:effectLst/>
                        </a:rPr>
                        <a:t>                     </a:t>
                      </a:r>
                      <a:r>
                        <a:rPr lang="nl-BE" sz="2400" b="0" i="1" dirty="0">
                          <a:solidFill>
                            <a:schemeClr val="tx1"/>
                          </a:solidFill>
                          <a:effectLst/>
                        </a:rPr>
                        <a:t>1103: </a:t>
                      </a:r>
                      <a:r>
                        <a:rPr lang="nl-BE" sz="2400" b="0" i="1" dirty="0" err="1">
                          <a:solidFill>
                            <a:schemeClr val="tx1"/>
                          </a:solidFill>
                          <a:effectLst/>
                        </a:rPr>
                        <a:t>autres</a:t>
                      </a:r>
                      <a:r>
                        <a:rPr lang="nl-BE" sz="2400" b="0" i="1" dirty="0">
                          <a:solidFill>
                            <a:schemeClr val="tx1"/>
                          </a:solidFill>
                          <a:effectLst/>
                        </a:rPr>
                        <a:t> – anderen</a:t>
                      </a:r>
                    </a:p>
                    <a:p>
                      <a:endParaRPr lang="nl-BE" sz="2400" b="0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Harmonisation souhaitée (pas obligatoire) au-delà</a:t>
                      </a:r>
                      <a:r>
                        <a:rPr lang="fr-FR" sz="2400" baseline="0" dirty="0">
                          <a:solidFill>
                            <a:schemeClr val="tx1"/>
                          </a:solidFill>
                        </a:rPr>
                        <a:t> de 3 chiffres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  <a:p>
                      <a:endParaRPr lang="fr-BE" sz="2400" b="0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fr-BE" sz="2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r-BE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751484"/>
                  </a:ext>
                </a:extLst>
              </a:tr>
              <a:tr h="3772436">
                <a:tc>
                  <a:txBody>
                    <a:bodyPr/>
                    <a:lstStyle/>
                    <a:p>
                      <a:endParaRPr lang="fr-BE" sz="2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endParaRPr lang="fr-B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065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8831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CA6672-3171-483E-B95E-21E4F59EC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Parcours du plan comptable 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E4B337-2BAB-4495-8CA4-75382C599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9095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A6DDD-EA81-4D88-ACE7-0D81904E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Une comptabilité de caisse (comme avant)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568C41-737C-4BE2-8A72-16393153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fr-FR" dirty="0"/>
              <a:t>La comptabilité compte ce qui rentre dans la caisse, ce qui en sort et indique ce qu’il y reste.</a:t>
            </a:r>
          </a:p>
          <a:p>
            <a:r>
              <a:rPr lang="fr-FR" dirty="0"/>
              <a:t>Pas d’amortissement, de dette, de créance…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454324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42135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Réalisme et prévoyance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253012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Réalisme et prévoyance</a:t>
            </a:r>
          </a:p>
          <a:p>
            <a:r>
              <a:rPr lang="fr-FR" dirty="0"/>
              <a:t>Budgets à l’équilibre (éventuellement via un financement public) ou en boni </a:t>
            </a:r>
            <a:r>
              <a:rPr lang="fr-FR" i="1" dirty="0"/>
              <a:t>(nouveauté).</a:t>
            </a:r>
            <a:endParaRPr lang="fr-FR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103217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– excédent présumé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61631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– excédent présumé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L’excédent présumé: au cours de l’été 2024, le trésorier, quand il dresse son budget 2025, doit deviner ce qui restera dans la caisse au 31 décembre 2024. 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162248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– excédent présumé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L’excédent présumé: au cours de l’été 2023, le trésorier, quand il dresse son budget 2024, doit deviner ce qui restera dans la caisse au 31 décembre 2023. </a:t>
            </a:r>
          </a:p>
          <a:p>
            <a:r>
              <a:rPr lang="fr-BE" dirty="0"/>
              <a:t>Il présume le résultat de l’exercice en cours (</a:t>
            </a:r>
            <a:r>
              <a:rPr lang="nl-BE" i="1" dirty="0" err="1"/>
              <a:t>Excédent</a:t>
            </a:r>
            <a:r>
              <a:rPr lang="nl-BE" i="1" dirty="0"/>
              <a:t> </a:t>
            </a:r>
            <a:r>
              <a:rPr lang="nl-BE" i="1" dirty="0" err="1"/>
              <a:t>présumé</a:t>
            </a:r>
            <a:r>
              <a:rPr lang="nl-BE" i="1" dirty="0"/>
              <a:t> de </a:t>
            </a:r>
            <a:r>
              <a:rPr lang="nl-BE" i="1" dirty="0" err="1"/>
              <a:t>l'exercice</a:t>
            </a:r>
            <a:r>
              <a:rPr lang="nl-BE" i="1" dirty="0"/>
              <a:t> N-1</a:t>
            </a:r>
            <a:r>
              <a:rPr lang="nl-BE" dirty="0"/>
              <a:t>).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756699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– excédent présumé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L’excédent présumé: au cours de l’été 2023, le trésorier, quand il dresse son budget 2024, doit deviner ce qui restera dans la caisse au 31 décembre 2023. </a:t>
            </a:r>
          </a:p>
          <a:p>
            <a:r>
              <a:rPr lang="fr-BE" dirty="0"/>
              <a:t>Il présume le résultat de l’exercice en cours (</a:t>
            </a:r>
            <a:r>
              <a:rPr lang="nl-BE" i="1" dirty="0" err="1"/>
              <a:t>Excédent</a:t>
            </a:r>
            <a:r>
              <a:rPr lang="nl-BE" i="1" dirty="0"/>
              <a:t> </a:t>
            </a:r>
            <a:r>
              <a:rPr lang="nl-BE" i="1" dirty="0" err="1"/>
              <a:t>présumé</a:t>
            </a:r>
            <a:r>
              <a:rPr lang="nl-BE" i="1" dirty="0"/>
              <a:t> de </a:t>
            </a:r>
            <a:r>
              <a:rPr lang="nl-BE" i="1" dirty="0" err="1"/>
              <a:t>l'exercice</a:t>
            </a:r>
            <a:r>
              <a:rPr lang="nl-BE" i="1" dirty="0"/>
              <a:t> N-1</a:t>
            </a:r>
            <a:r>
              <a:rPr lang="nl-BE" dirty="0"/>
              <a:t>).</a:t>
            </a:r>
          </a:p>
          <a:p>
            <a:r>
              <a:rPr lang="nl-BE" dirty="0"/>
              <a:t>Formule légale. ! </a:t>
            </a:r>
            <a:r>
              <a:rPr lang="nl-BE" dirty="0" err="1"/>
              <a:t>Prendre</a:t>
            </a:r>
            <a:r>
              <a:rPr lang="nl-BE" dirty="0"/>
              <a:t> les </a:t>
            </a:r>
            <a:r>
              <a:rPr lang="nl-BE" dirty="0" err="1"/>
              <a:t>montants</a:t>
            </a:r>
            <a:r>
              <a:rPr lang="nl-BE" dirty="0"/>
              <a:t> </a:t>
            </a:r>
            <a:r>
              <a:rPr lang="nl-BE" dirty="0" err="1"/>
              <a:t>arrêtés</a:t>
            </a:r>
            <a:r>
              <a:rPr lang="nl-BE" dirty="0"/>
              <a:t> par la </a:t>
            </a:r>
            <a:r>
              <a:rPr lang="nl-BE" dirty="0" err="1"/>
              <a:t>Région</a:t>
            </a:r>
            <a:r>
              <a:rPr lang="nl-BE" dirty="0"/>
              <a:t>.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920325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- plan pluriannuel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016710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- plan pluriannuel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l’ordinaire: estimer comme évolueront les recettes et dépenses des 5 prochaines années. </a:t>
            </a:r>
          </a:p>
          <a:p>
            <a:endParaRPr lang="fr-FR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194699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- plan pluriannuel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l’ordinaire: estimer comme évolueront les recettes et dépenses des 5 prochaines années. </a:t>
            </a:r>
          </a:p>
          <a:p>
            <a:r>
              <a:rPr lang="fr-FR" dirty="0"/>
              <a:t>Pour l’extraordinaire: estimer les gros travaux qui seront nécessaires les 5 prochaines années.</a:t>
            </a:r>
          </a:p>
          <a:p>
            <a:endParaRPr lang="fr-FR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56859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A6DDD-EA81-4D88-ACE7-0D81904E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Une comptabilité de caisse (comme avant)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568C41-737C-4BE2-8A72-16393153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fr-FR" dirty="0"/>
              <a:t>La comptabilité compte ce qui rentre dans la caisse, ce qui en sort et indique ce qu’il y reste.</a:t>
            </a:r>
          </a:p>
          <a:p>
            <a:r>
              <a:rPr lang="fr-FR" dirty="0"/>
              <a:t>Pas d’amortissement, de dette, de créance…</a:t>
            </a:r>
          </a:p>
          <a:p>
            <a:r>
              <a:rPr lang="fr-FR" dirty="0"/>
              <a:t>Exemple: mazout.</a:t>
            </a:r>
          </a:p>
          <a:p>
            <a:endParaRPr lang="fr-FR" dirty="0"/>
          </a:p>
          <a:p>
            <a:pPr marL="0" indent="0">
              <a:buNone/>
            </a:pP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2231621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- plan pluriannuel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l’ordinaire: estimer comme évolueront les recettes et dépenses des 5 prochaines années. </a:t>
            </a:r>
          </a:p>
          <a:p>
            <a:r>
              <a:rPr lang="fr-FR" dirty="0"/>
              <a:t>Pour l’extraordinaire: estimer les gros travaux qui seront nécessaires les 5 prochaines années.</a:t>
            </a:r>
          </a:p>
          <a:p>
            <a:r>
              <a:rPr lang="fr-FR" dirty="0"/>
              <a:t>Peut être révisé à chaque budget.</a:t>
            </a:r>
          </a:p>
          <a:p>
            <a:endParaRPr lang="fr-FR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869060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- délais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10926947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- délais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A déposer pour le 1</a:t>
            </a:r>
            <a:r>
              <a:rPr lang="fr-BE" baseline="30000" dirty="0"/>
              <a:t>er</a:t>
            </a:r>
            <a:r>
              <a:rPr lang="fr-BE" dirty="0"/>
              <a:t> septembre</a:t>
            </a:r>
          </a:p>
        </p:txBody>
      </p:sp>
    </p:spTree>
    <p:extLst>
      <p:ext uri="{BB962C8B-B14F-4D97-AF65-F5344CB8AC3E}">
        <p14:creationId xmlns:p14="http://schemas.microsoft.com/office/powerpoint/2010/main" val="395621774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- délais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A déposer pour le 1</a:t>
            </a:r>
            <a:r>
              <a:rPr lang="fr-BE" baseline="30000" dirty="0"/>
              <a:t>er</a:t>
            </a:r>
            <a:r>
              <a:rPr lang="fr-BE" dirty="0"/>
              <a:t> septembre</a:t>
            </a:r>
          </a:p>
          <a:p>
            <a:r>
              <a:rPr lang="fr-BE" dirty="0"/>
              <a:t>Budget – calcul du résultat présumé – plan pluriannuel</a:t>
            </a:r>
          </a:p>
        </p:txBody>
      </p:sp>
    </p:spTree>
    <p:extLst>
      <p:ext uri="{BB962C8B-B14F-4D97-AF65-F5344CB8AC3E}">
        <p14:creationId xmlns:p14="http://schemas.microsoft.com/office/powerpoint/2010/main" val="304213566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- délais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A déposer pour le 1</a:t>
            </a:r>
            <a:r>
              <a:rPr lang="fr-BE" baseline="30000" dirty="0"/>
              <a:t>er</a:t>
            </a:r>
            <a:r>
              <a:rPr lang="fr-BE" dirty="0"/>
              <a:t> septembre</a:t>
            </a:r>
          </a:p>
          <a:p>
            <a:r>
              <a:rPr lang="fr-BE" dirty="0"/>
              <a:t>Budget – calcul du résultat présumé – plan pluriannuel</a:t>
            </a:r>
          </a:p>
          <a:p>
            <a:r>
              <a:rPr lang="fr-BE" dirty="0"/>
              <a:t>En </a:t>
            </a:r>
            <a:r>
              <a:rPr lang="fr-BE" dirty="0" err="1"/>
              <a:t>excell</a:t>
            </a:r>
            <a:r>
              <a:rPr lang="fr-BE" dirty="0"/>
              <a:t> et en </a:t>
            </a:r>
            <a:r>
              <a:rPr lang="fr-BE" dirty="0" err="1"/>
              <a:t>pdf</a:t>
            </a:r>
            <a:r>
              <a:rPr lang="fr-BE" dirty="0"/>
              <a:t> signé au moins par la présidence, le secrétariat et la trésorerie</a:t>
            </a:r>
          </a:p>
        </p:txBody>
      </p:sp>
    </p:spTree>
    <p:extLst>
      <p:ext uri="{BB962C8B-B14F-4D97-AF65-F5344CB8AC3E}">
        <p14:creationId xmlns:p14="http://schemas.microsoft.com/office/powerpoint/2010/main" val="369445850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- délais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A déposer pour le 1</a:t>
            </a:r>
            <a:r>
              <a:rPr lang="fr-BE" baseline="30000" dirty="0"/>
              <a:t>er</a:t>
            </a:r>
            <a:r>
              <a:rPr lang="fr-BE" dirty="0"/>
              <a:t> septembre</a:t>
            </a:r>
          </a:p>
          <a:p>
            <a:r>
              <a:rPr lang="fr-BE" dirty="0"/>
              <a:t>Budget – calcul du résultat présumé – plan pluriannuel</a:t>
            </a:r>
          </a:p>
          <a:p>
            <a:r>
              <a:rPr lang="fr-BE" dirty="0"/>
              <a:t>En </a:t>
            </a:r>
            <a:r>
              <a:rPr lang="fr-BE" dirty="0" err="1"/>
              <a:t>excell</a:t>
            </a:r>
            <a:r>
              <a:rPr lang="fr-BE" dirty="0"/>
              <a:t> et en </a:t>
            </a:r>
            <a:r>
              <a:rPr lang="fr-BE" dirty="0" err="1"/>
              <a:t>pdf</a:t>
            </a:r>
            <a:r>
              <a:rPr lang="fr-BE" dirty="0"/>
              <a:t> signé au moins par la présidence, le secrétariat et la trésorerie</a:t>
            </a:r>
          </a:p>
          <a:p>
            <a:r>
              <a:rPr lang="fr-BE" dirty="0"/>
              <a:t>À l’association pour les membres de l’association (! Pas à la Région)</a:t>
            </a:r>
          </a:p>
        </p:txBody>
      </p:sp>
    </p:spTree>
    <p:extLst>
      <p:ext uri="{BB962C8B-B14F-4D97-AF65-F5344CB8AC3E}">
        <p14:creationId xmlns:p14="http://schemas.microsoft.com/office/powerpoint/2010/main" val="123474595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budget - délais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A déposer pour le 1</a:t>
            </a:r>
            <a:r>
              <a:rPr lang="fr-BE" baseline="30000" dirty="0"/>
              <a:t>er</a:t>
            </a:r>
            <a:r>
              <a:rPr lang="fr-BE" dirty="0"/>
              <a:t> septembre</a:t>
            </a:r>
          </a:p>
          <a:p>
            <a:r>
              <a:rPr lang="fr-BE" dirty="0"/>
              <a:t>Budget – calcul du résultat présumé – plan pluriannuel</a:t>
            </a:r>
          </a:p>
          <a:p>
            <a:r>
              <a:rPr lang="fr-BE" dirty="0"/>
              <a:t>En </a:t>
            </a:r>
            <a:r>
              <a:rPr lang="fr-BE" dirty="0" err="1"/>
              <a:t>excell</a:t>
            </a:r>
            <a:r>
              <a:rPr lang="fr-BE" dirty="0"/>
              <a:t> et en </a:t>
            </a:r>
            <a:r>
              <a:rPr lang="fr-BE" dirty="0" err="1"/>
              <a:t>pdf</a:t>
            </a:r>
            <a:r>
              <a:rPr lang="fr-BE" dirty="0"/>
              <a:t> signé au moins par la présidence, le secrétariat et la trésorerie</a:t>
            </a:r>
          </a:p>
          <a:p>
            <a:r>
              <a:rPr lang="fr-BE" dirty="0"/>
              <a:t>À l’association pour les membres de l’association (! Pas à la Région)</a:t>
            </a:r>
          </a:p>
          <a:p>
            <a:r>
              <a:rPr lang="fr-BE" dirty="0"/>
              <a:t>A la Région pour les non membres</a:t>
            </a:r>
          </a:p>
        </p:txBody>
      </p:sp>
    </p:spTree>
    <p:extLst>
      <p:ext uri="{BB962C8B-B14F-4D97-AF65-F5344CB8AC3E}">
        <p14:creationId xmlns:p14="http://schemas.microsoft.com/office/powerpoint/2010/main" val="15683650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273135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Reflète les mouvements de trésorerie: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593908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Reflète les mouvements de trésorerie:</a:t>
            </a:r>
          </a:p>
          <a:p>
            <a:pPr>
              <a:buFontTx/>
              <a:buChar char="-"/>
            </a:pPr>
            <a:r>
              <a:rPr lang="fr-FR" dirty="0"/>
              <a:t>Ce qu’il y avait au 1</a:t>
            </a:r>
            <a:r>
              <a:rPr lang="fr-FR" baseline="30000" dirty="0"/>
              <a:t>er</a:t>
            </a:r>
            <a:r>
              <a:rPr lang="fr-FR" dirty="0"/>
              <a:t> janvier,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24871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A6DDD-EA81-4D88-ACE7-0D81904E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Une comptabilité de caisse (comme avant)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568C41-737C-4BE2-8A72-16393153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fr-FR" dirty="0"/>
              <a:t>La comptabilité compte ce qui rentre dans la caisse, ce qui en sort et indique ce qu’il y reste.</a:t>
            </a:r>
          </a:p>
          <a:p>
            <a:r>
              <a:rPr lang="fr-FR" dirty="0"/>
              <a:t>Pas d’amortissement, de dette, de créance…</a:t>
            </a:r>
          </a:p>
          <a:p>
            <a:r>
              <a:rPr lang="fr-FR" dirty="0"/>
              <a:t>Exemple: mazout.</a:t>
            </a:r>
          </a:p>
          <a:p>
            <a:pPr marL="0" indent="0">
              <a:buNone/>
            </a:pPr>
            <a:r>
              <a:rPr lang="fr-FR" dirty="0"/>
              <a:t>- 3 janvier 2023: commande pour 5.000,00 euros,</a:t>
            </a:r>
          </a:p>
          <a:p>
            <a:endParaRPr lang="fr-FR" dirty="0"/>
          </a:p>
          <a:p>
            <a:pPr marL="0" indent="0">
              <a:buNone/>
            </a:pP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6380374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Reflète les mouvements de trésorerie:</a:t>
            </a:r>
          </a:p>
          <a:p>
            <a:pPr>
              <a:buFontTx/>
              <a:buChar char="-"/>
            </a:pPr>
            <a:r>
              <a:rPr lang="fr-FR" dirty="0"/>
              <a:t>Ce qu’il y avait au 1</a:t>
            </a:r>
            <a:r>
              <a:rPr lang="fr-FR" baseline="30000" dirty="0"/>
              <a:t>er</a:t>
            </a:r>
            <a:r>
              <a:rPr lang="fr-FR" dirty="0"/>
              <a:t> janvier,</a:t>
            </a:r>
          </a:p>
          <a:p>
            <a:pPr>
              <a:buFontTx/>
              <a:buChar char="-"/>
            </a:pPr>
            <a:r>
              <a:rPr lang="fr-FR" dirty="0"/>
              <a:t>Ce qui est rentré dans la caisse,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5763904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Reflète les mouvements de trésorerie:</a:t>
            </a:r>
          </a:p>
          <a:p>
            <a:pPr>
              <a:buFontTx/>
              <a:buChar char="-"/>
            </a:pPr>
            <a:r>
              <a:rPr lang="fr-FR" dirty="0"/>
              <a:t>Ce qu’il y avait au 1</a:t>
            </a:r>
            <a:r>
              <a:rPr lang="fr-FR" baseline="30000" dirty="0"/>
              <a:t>er</a:t>
            </a:r>
            <a:r>
              <a:rPr lang="fr-FR" dirty="0"/>
              <a:t> janvier,</a:t>
            </a:r>
          </a:p>
          <a:p>
            <a:pPr>
              <a:buFontTx/>
              <a:buChar char="-"/>
            </a:pPr>
            <a:r>
              <a:rPr lang="fr-FR" dirty="0"/>
              <a:t>Ce qui est rentré dans la caisse,</a:t>
            </a:r>
          </a:p>
          <a:p>
            <a:pPr>
              <a:buFontTx/>
              <a:buChar char="-"/>
            </a:pPr>
            <a:r>
              <a:rPr lang="fr-FR" dirty="0"/>
              <a:t>Ce qui en est sorti,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7860140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Reflète les mouvements de trésorerie:</a:t>
            </a:r>
          </a:p>
          <a:p>
            <a:pPr>
              <a:buFontTx/>
              <a:buChar char="-"/>
            </a:pPr>
            <a:r>
              <a:rPr lang="fr-FR" dirty="0"/>
              <a:t>Ce qu’il y avait au 1</a:t>
            </a:r>
            <a:r>
              <a:rPr lang="fr-FR" baseline="30000" dirty="0"/>
              <a:t>er</a:t>
            </a:r>
            <a:r>
              <a:rPr lang="fr-FR" dirty="0"/>
              <a:t> janvier,</a:t>
            </a:r>
          </a:p>
          <a:p>
            <a:pPr>
              <a:buFontTx/>
              <a:buChar char="-"/>
            </a:pPr>
            <a:r>
              <a:rPr lang="fr-FR" dirty="0"/>
              <a:t>Ce qui est rentré dans la caisse,</a:t>
            </a:r>
          </a:p>
          <a:p>
            <a:pPr>
              <a:buFontTx/>
              <a:buChar char="-"/>
            </a:pPr>
            <a:r>
              <a:rPr lang="fr-FR" dirty="0"/>
              <a:t>Ce qui en est sorti,</a:t>
            </a:r>
          </a:p>
          <a:p>
            <a:pPr>
              <a:buFontTx/>
              <a:buChar char="-"/>
            </a:pPr>
            <a:r>
              <a:rPr lang="fr-FR" dirty="0"/>
              <a:t>Ce qui y reste au 31 décembre.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5019826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– Inventaire comptable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0879727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– Inventaire comptable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Logique en comptabilité de caisse.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032821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– Inventaire comptable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Logique en comptabilité de caisse.</a:t>
            </a:r>
          </a:p>
          <a:p>
            <a:r>
              <a:rPr lang="fr-FR" dirty="0"/>
              <a:t>Une modification dans l’inventaire doit se voir en compta.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3579742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– Inventaire comptable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Logique en comptabilité de caisse.</a:t>
            </a:r>
          </a:p>
          <a:p>
            <a:r>
              <a:rPr lang="fr-FR" dirty="0"/>
              <a:t>Une modification dans l’inventaire doit se voir en compta.</a:t>
            </a:r>
          </a:p>
          <a:p>
            <a:r>
              <a:rPr lang="fr-FR" dirty="0"/>
              <a:t>Difficultés pratiques: comment évaluer la valeur d’un immeuble ou d’une œuvre d’art? Mettre ‘PM’ ou une large fourchette.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4771682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– La concordance financière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3329341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– La concordance financière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Logique en comptabilité de caisse.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0723652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– La concordance financière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Logique en comptabilité de caisse.</a:t>
            </a:r>
          </a:p>
          <a:p>
            <a:r>
              <a:rPr lang="fr-FR" dirty="0"/>
              <a:t>! Ne pas indiquer les fonds propres.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53648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A6DDD-EA81-4D88-ACE7-0D81904E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Une comptabilité de caisse (comme avant)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568C41-737C-4BE2-8A72-16393153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fr-FR" dirty="0"/>
              <a:t>La comptabilité compte ce qui rentre dans la caisse, ce qui en sort et indique ce qu’il y reste.</a:t>
            </a:r>
          </a:p>
          <a:p>
            <a:r>
              <a:rPr lang="fr-FR" dirty="0"/>
              <a:t>Pas d’amortissement, de dette, de créance…</a:t>
            </a:r>
          </a:p>
          <a:p>
            <a:r>
              <a:rPr lang="fr-FR" dirty="0"/>
              <a:t>Exemple: mazout.</a:t>
            </a:r>
          </a:p>
          <a:p>
            <a:pPr>
              <a:buFontTx/>
              <a:buChar char="-"/>
            </a:pPr>
            <a:r>
              <a:rPr lang="fr-FR" dirty="0"/>
              <a:t>3 janvier 2023: commande pour 5.000,00 euros,</a:t>
            </a:r>
          </a:p>
          <a:p>
            <a:pPr>
              <a:buFontTx/>
              <a:buChar char="-"/>
            </a:pPr>
            <a:r>
              <a:rPr lang="fr-FR" dirty="0"/>
              <a:t>28 décembre 2023: commande pour 5.000,00 euros,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0455012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- délais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A déposer pour le 10 avril</a:t>
            </a:r>
          </a:p>
          <a:p>
            <a:endParaRPr lang="fr-FR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3538145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- délais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A déposer pour le 10 avril</a:t>
            </a:r>
          </a:p>
          <a:p>
            <a:r>
              <a:rPr lang="fr-BE" dirty="0"/>
              <a:t>Compte – concordance – extraits de compte - inventaire</a:t>
            </a:r>
          </a:p>
          <a:p>
            <a:endParaRPr lang="fr-FR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4284556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- délais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A déposer pour le 10 avril</a:t>
            </a:r>
          </a:p>
          <a:p>
            <a:r>
              <a:rPr lang="fr-BE" dirty="0"/>
              <a:t>Compte – concordance – extraits de compte - inventaire</a:t>
            </a:r>
          </a:p>
          <a:p>
            <a:r>
              <a:rPr lang="fr-BE" dirty="0"/>
              <a:t>En </a:t>
            </a:r>
            <a:r>
              <a:rPr lang="fr-BE" dirty="0" err="1"/>
              <a:t>excell</a:t>
            </a:r>
            <a:r>
              <a:rPr lang="fr-BE" dirty="0"/>
              <a:t> et en </a:t>
            </a:r>
            <a:r>
              <a:rPr lang="fr-BE" dirty="0" err="1"/>
              <a:t>pdf</a:t>
            </a:r>
            <a:r>
              <a:rPr lang="fr-BE" dirty="0"/>
              <a:t> signé au moins par la présidence, le secrétariat et la trésorerie</a:t>
            </a:r>
          </a:p>
          <a:p>
            <a:endParaRPr lang="fr-FR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4795817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- délais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A déposer pour le 10 avril</a:t>
            </a:r>
          </a:p>
          <a:p>
            <a:r>
              <a:rPr lang="fr-BE" dirty="0"/>
              <a:t>Compte – concordance – extraits de compte - inventaire</a:t>
            </a:r>
          </a:p>
          <a:p>
            <a:r>
              <a:rPr lang="fr-BE" dirty="0"/>
              <a:t>En </a:t>
            </a:r>
            <a:r>
              <a:rPr lang="fr-BE" dirty="0" err="1"/>
              <a:t>excell</a:t>
            </a:r>
            <a:r>
              <a:rPr lang="fr-BE" dirty="0"/>
              <a:t> et en </a:t>
            </a:r>
            <a:r>
              <a:rPr lang="fr-BE" dirty="0" err="1"/>
              <a:t>pdf</a:t>
            </a:r>
            <a:r>
              <a:rPr lang="fr-BE" dirty="0"/>
              <a:t> signé au moins par la présidence, le secrétariat et la trésorerie</a:t>
            </a:r>
          </a:p>
          <a:p>
            <a:r>
              <a:rPr lang="fr-BE" dirty="0"/>
              <a:t>À l’association pour les membres de l’association (! Pas à la Région)</a:t>
            </a:r>
          </a:p>
          <a:p>
            <a:endParaRPr lang="fr-FR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9898072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 compte - délais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A déposer pour le 10 avril</a:t>
            </a:r>
          </a:p>
          <a:p>
            <a:r>
              <a:rPr lang="fr-BE" dirty="0"/>
              <a:t>Compte – concordance – extraits de compte - inventaire</a:t>
            </a:r>
          </a:p>
          <a:p>
            <a:r>
              <a:rPr lang="fr-BE" dirty="0"/>
              <a:t>En </a:t>
            </a:r>
            <a:r>
              <a:rPr lang="fr-BE" dirty="0" err="1"/>
              <a:t>excell</a:t>
            </a:r>
            <a:r>
              <a:rPr lang="fr-BE" dirty="0"/>
              <a:t> et en </a:t>
            </a:r>
            <a:r>
              <a:rPr lang="fr-BE" dirty="0" err="1"/>
              <a:t>pdf</a:t>
            </a:r>
            <a:r>
              <a:rPr lang="fr-BE" dirty="0"/>
              <a:t> signé au moins par la présidence, le secrétariat et la trésorerie</a:t>
            </a:r>
          </a:p>
          <a:p>
            <a:r>
              <a:rPr lang="fr-BE" dirty="0"/>
              <a:t>À l’association pour les membres de l’association (! Pas à la Région)</a:t>
            </a:r>
          </a:p>
          <a:p>
            <a:r>
              <a:rPr lang="fr-BE" dirty="0"/>
              <a:t>A la Région pour les non membres</a:t>
            </a:r>
          </a:p>
          <a:p>
            <a:endParaRPr lang="fr-FR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0925712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travaux extraordinaires (investissements)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4239229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travaux extraordinaires (investissements)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Se discutent dossier par dossier avec la Région.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1504427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travaux extraordinaires (investissements)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Se discutent dossier par dossier avec la Région.</a:t>
            </a:r>
          </a:p>
          <a:p>
            <a:r>
              <a:rPr lang="fr-FR" dirty="0"/>
              <a:t>Marchés publics.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0768116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La présentation des comptes à la communauté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8486087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La présentation des comptes à la communauté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la (re)connaissance du travail fourni.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13648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A6DDD-EA81-4D88-ACE7-0D81904E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Une comptabilité de caisse (comme avant)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568C41-737C-4BE2-8A72-16393153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fr-FR" dirty="0"/>
              <a:t>La comptabilité compte ce qui rentre dans la caisse, ce qui en sort et indique ce qu’il y reste.</a:t>
            </a:r>
          </a:p>
          <a:p>
            <a:r>
              <a:rPr lang="fr-FR" dirty="0"/>
              <a:t>Pas d’amortissement, de dette, de créance…</a:t>
            </a:r>
          </a:p>
          <a:p>
            <a:r>
              <a:rPr lang="fr-FR" dirty="0"/>
              <a:t>Exemple: mazout.</a:t>
            </a:r>
          </a:p>
          <a:p>
            <a:pPr>
              <a:buFontTx/>
              <a:buChar char="-"/>
            </a:pPr>
            <a:r>
              <a:rPr lang="fr-FR" dirty="0"/>
              <a:t>3 janvier 2023: commande pour 5.000,00 euros,</a:t>
            </a:r>
          </a:p>
          <a:p>
            <a:pPr>
              <a:buFontTx/>
              <a:buChar char="-"/>
            </a:pPr>
            <a:r>
              <a:rPr lang="fr-FR" dirty="0"/>
              <a:t>28 décembre 2023: commande pour 5.000,00 euros,</a:t>
            </a:r>
          </a:p>
          <a:p>
            <a:pPr>
              <a:buFontTx/>
              <a:buChar char="-"/>
            </a:pPr>
            <a:r>
              <a:rPr lang="fr-FR" dirty="0"/>
              <a:t>Pas de commande en 2024,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01706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La présentation des comptes à la communauté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la (re)connaissance du travail fourni.</a:t>
            </a:r>
          </a:p>
          <a:p>
            <a:r>
              <a:rPr lang="fr-FR" dirty="0"/>
              <a:t>Pour susciter des vocations pour le temporel.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1366009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La présentation des comptes à la communauté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la (re)connaissance du travail fourni.</a:t>
            </a:r>
          </a:p>
          <a:p>
            <a:r>
              <a:rPr lang="fr-FR" dirty="0"/>
              <a:t>Pour susciter des vocations pour le temporel.</a:t>
            </a:r>
          </a:p>
          <a:p>
            <a:r>
              <a:rPr lang="fr-FR" dirty="0"/>
              <a:t>Pour une participation plus sérieuse aux collectes.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9851522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1D065F-8012-4438-B993-A3D452A05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210CD5-FE16-48C2-BDF7-2E8AFD897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65896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A6DDD-EA81-4D88-ACE7-0D81904E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Une comptabilité de caisse (comme avant)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568C41-737C-4BE2-8A72-16393153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fr-FR" dirty="0"/>
              <a:t>La comptabilité compte ce qui rentre dans la caisse, ce qui en sort et indique ce qu’il y reste.</a:t>
            </a:r>
          </a:p>
          <a:p>
            <a:r>
              <a:rPr lang="fr-FR" dirty="0"/>
              <a:t>Pas d’amortissement, de dette, de créance…</a:t>
            </a:r>
          </a:p>
          <a:p>
            <a:r>
              <a:rPr lang="fr-FR" dirty="0"/>
              <a:t>Exemple: mazout.</a:t>
            </a:r>
          </a:p>
          <a:p>
            <a:pPr>
              <a:buFontTx/>
              <a:buChar char="-"/>
            </a:pPr>
            <a:r>
              <a:rPr lang="fr-FR" dirty="0"/>
              <a:t>3 janvier 2023: commande pour 5.000,00 euros,</a:t>
            </a:r>
          </a:p>
          <a:p>
            <a:pPr>
              <a:buFontTx/>
              <a:buChar char="-"/>
            </a:pPr>
            <a:r>
              <a:rPr lang="fr-FR" dirty="0"/>
              <a:t>28 décembre 2023: commande pour 5.000,00 euros,</a:t>
            </a:r>
          </a:p>
          <a:p>
            <a:pPr>
              <a:buFontTx/>
              <a:buChar char="-"/>
            </a:pPr>
            <a:r>
              <a:rPr lang="fr-FR" dirty="0"/>
              <a:t>Pas de commande en 2024,</a:t>
            </a:r>
          </a:p>
          <a:p>
            <a:pPr>
              <a:buFontTx/>
              <a:buChar char="-"/>
            </a:pPr>
            <a:r>
              <a:rPr lang="fr-FR" dirty="0"/>
              <a:t>8 janvier 2025: commande pour 5.000,00 euros.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423135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9c319d2-1b66-422b-bf04-8473580a955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4C9EC35422654096CFBD75561D6E1D" ma:contentTypeVersion="20" ma:contentTypeDescription="Een nieuw document maken." ma:contentTypeScope="" ma:versionID="ca0794255260bd2930a1b659510058dc">
  <xsd:schema xmlns:xsd="http://www.w3.org/2001/XMLSchema" xmlns:xs="http://www.w3.org/2001/XMLSchema" xmlns:p="http://schemas.microsoft.com/office/2006/metadata/properties" xmlns:ns3="f9a368e9-824c-4297-8f2d-c93dbf065305" xmlns:ns4="49c319d2-1b66-422b-bf04-8473580a9554" targetNamespace="http://schemas.microsoft.com/office/2006/metadata/properties" ma:root="true" ma:fieldsID="f70a9aab3bac6032a9cbeec8595a7939" ns3:_="" ns4:_="">
    <xsd:import namespace="f9a368e9-824c-4297-8f2d-c93dbf065305"/>
    <xsd:import namespace="49c319d2-1b66-422b-bf04-8473580a955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a368e9-824c-4297-8f2d-c93dbf06530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atst gedeeld, per gebruiker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atst gedeeld, per tijdstip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c319d2-1b66-422b-bf04-8473580a95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8FF307-2A78-405A-83B8-962CF188FADA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  <ds:schemaRef ds:uri="http://www.w3.org/XML/1998/namespace"/>
    <ds:schemaRef ds:uri="http://purl.org/dc/terms/"/>
    <ds:schemaRef ds:uri="http://schemas.openxmlformats.org/package/2006/metadata/core-properties"/>
    <ds:schemaRef ds:uri="f9a368e9-824c-4297-8f2d-c93dbf065305"/>
    <ds:schemaRef ds:uri="http://schemas.microsoft.com/office/2006/documentManagement/types"/>
    <ds:schemaRef ds:uri="49c319d2-1b66-422b-bf04-8473580a9554"/>
  </ds:schemaRefs>
</ds:datastoreItem>
</file>

<file path=customXml/itemProps2.xml><?xml version="1.0" encoding="utf-8"?>
<ds:datastoreItem xmlns:ds="http://schemas.openxmlformats.org/officeDocument/2006/customXml" ds:itemID="{052B9249-2BB7-44A9-A573-F639C3415A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a368e9-824c-4297-8f2d-c93dbf065305"/>
    <ds:schemaRef ds:uri="49c319d2-1b66-422b-bf04-8473580a95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479BAF8-0A27-42FC-A69C-CEBBEDD040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2861</Words>
  <Application>Microsoft Office PowerPoint</Application>
  <PresentationFormat>Grand écran</PresentationFormat>
  <Paragraphs>461</Paragraphs>
  <Slides>82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82</vt:i4>
      </vt:variant>
    </vt:vector>
  </HeadingPairs>
  <TitlesOfParts>
    <vt:vector size="86" baseType="lpstr">
      <vt:lpstr>Arial</vt:lpstr>
      <vt:lpstr>Calibri</vt:lpstr>
      <vt:lpstr>Calibri Light</vt:lpstr>
      <vt:lpstr>Thème Office</vt:lpstr>
      <vt:lpstr>Comptabilité des établissements</vt:lpstr>
      <vt:lpstr>Une comptabilité de caisse (comme avant)</vt:lpstr>
      <vt:lpstr>Une comptabilité de caisse (comme avant)</vt:lpstr>
      <vt:lpstr>Une comptabilité de caisse (comme avant)</vt:lpstr>
      <vt:lpstr>Une comptabilité de caisse (comme avant)</vt:lpstr>
      <vt:lpstr>Une comptabilité de caisse (comme avant)</vt:lpstr>
      <vt:lpstr>Une comptabilité de caisse (comme avant)</vt:lpstr>
      <vt:lpstr>Une comptabilité de caisse (comme avant)</vt:lpstr>
      <vt:lpstr>Une comptabilité de caisse (comme avant)</vt:lpstr>
      <vt:lpstr>Une comptabilité de caisse (comme avant)</vt:lpstr>
      <vt:lpstr>Une comptabilité de caisse (comme avant)</vt:lpstr>
      <vt:lpstr>Moyens de fonctionnement / Patrimoine privé</vt:lpstr>
      <vt:lpstr>Moyens de fonctionnement / Patrimoine privé</vt:lpstr>
      <vt:lpstr>Moyens de fonctionnement / Patrimoine privé</vt:lpstr>
      <vt:lpstr>Moyens de fonctionnement / Patrimoine privé</vt:lpstr>
      <vt:lpstr>Moyens de fonctionnement / Patrimoine privé</vt:lpstr>
      <vt:lpstr>Moyens de fonctionnement / Patrimoine privé</vt:lpstr>
      <vt:lpstr>Moyens de fonctionnement / Patrimoine privé</vt:lpstr>
      <vt:lpstr>Moyens de fonctionnement / Patrimoine privé</vt:lpstr>
      <vt:lpstr>Moyens de fonctionnement / Patrimoine privé</vt:lpstr>
      <vt:lpstr>Moyens de fonctionnement / Patrimoine privé</vt:lpstr>
      <vt:lpstr>Moyens de fonctionnement / Patrimoine privé</vt:lpstr>
      <vt:lpstr>Moyens de fonctionnement / Patrimoine privé</vt:lpstr>
      <vt:lpstr>Moyens de fonctionnement / Patrimoine privé</vt:lpstr>
      <vt:lpstr>Moyens de fonctionnement / Patrimoine privé</vt:lpstr>
      <vt:lpstr>Ordinaire / Extraordinaire  </vt:lpstr>
      <vt:lpstr>Ordinaire / Extraordinaire  </vt:lpstr>
      <vt:lpstr>Ordinaire / Extraordinaire  </vt:lpstr>
      <vt:lpstr>Le plan comptable</vt:lpstr>
      <vt:lpstr>Le plan comptable</vt:lpstr>
      <vt:lpstr>Division du plan comptable en 4 titres</vt:lpstr>
      <vt:lpstr>Chacun des 4 titres est divisé en 4 rubriques</vt:lpstr>
      <vt:lpstr>Chaque rubrique est divisée en articles (3 chiffres)</vt:lpstr>
      <vt:lpstr>Chaque rubrique est divisée en articles (3 chiffres)</vt:lpstr>
      <vt:lpstr>Chaque rubrique est divisée en articles (3 chiffres)</vt:lpstr>
      <vt:lpstr>Chaque rubrique est divisée en articles (3 chiffres)</vt:lpstr>
      <vt:lpstr>Possibilité d’ajouter des subdivisions aux articles</vt:lpstr>
      <vt:lpstr>Possibilité d’ajouter des subdivisions aux articles</vt:lpstr>
      <vt:lpstr>Parcours du plan comptable </vt:lpstr>
      <vt:lpstr>Le budget</vt:lpstr>
      <vt:lpstr>Le budget</vt:lpstr>
      <vt:lpstr>Le budget</vt:lpstr>
      <vt:lpstr>Le budget – excédent présumé</vt:lpstr>
      <vt:lpstr>Le budget – excédent présumé</vt:lpstr>
      <vt:lpstr>Le budget – excédent présumé</vt:lpstr>
      <vt:lpstr>Le budget – excédent présumé</vt:lpstr>
      <vt:lpstr>Le budget - plan pluriannuel</vt:lpstr>
      <vt:lpstr>Le budget - plan pluriannuel</vt:lpstr>
      <vt:lpstr>Le budget - plan pluriannuel</vt:lpstr>
      <vt:lpstr>Le budget - plan pluriannuel</vt:lpstr>
      <vt:lpstr>Le budget - délais</vt:lpstr>
      <vt:lpstr>Le budget - délais</vt:lpstr>
      <vt:lpstr>Le budget - délais</vt:lpstr>
      <vt:lpstr>Le budget - délais</vt:lpstr>
      <vt:lpstr>Le budget - délais</vt:lpstr>
      <vt:lpstr>Le budget - délais</vt:lpstr>
      <vt:lpstr>Le compte </vt:lpstr>
      <vt:lpstr>Le compte </vt:lpstr>
      <vt:lpstr>Le compte </vt:lpstr>
      <vt:lpstr>Le compte </vt:lpstr>
      <vt:lpstr>Le compte </vt:lpstr>
      <vt:lpstr>Le compte </vt:lpstr>
      <vt:lpstr>Le compte – Inventaire comptable </vt:lpstr>
      <vt:lpstr>Le compte – Inventaire comptable </vt:lpstr>
      <vt:lpstr>Le compte – Inventaire comptable </vt:lpstr>
      <vt:lpstr>Le compte – Inventaire comptable </vt:lpstr>
      <vt:lpstr>Le compte – La concordance financière</vt:lpstr>
      <vt:lpstr>Le compte – La concordance financière</vt:lpstr>
      <vt:lpstr>Le compte – La concordance financière</vt:lpstr>
      <vt:lpstr>Le compte - délais</vt:lpstr>
      <vt:lpstr>Le compte - délais</vt:lpstr>
      <vt:lpstr>Le compte - délais</vt:lpstr>
      <vt:lpstr>Le compte - délais</vt:lpstr>
      <vt:lpstr>Le compte - délais</vt:lpstr>
      <vt:lpstr>Les travaux extraordinaires (investissements)</vt:lpstr>
      <vt:lpstr>Les travaux extraordinaires (investissements)</vt:lpstr>
      <vt:lpstr>Les travaux extraordinaires (investissements)</vt:lpstr>
      <vt:lpstr>La présentation des comptes à la communauté</vt:lpstr>
      <vt:lpstr>La présentation des comptes à la communauté</vt:lpstr>
      <vt:lpstr>La présentation des comptes à la communauté</vt:lpstr>
      <vt:lpstr>La présentation des comptes à la communauté</vt:lpstr>
      <vt:lpstr>Questions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Claessens</dc:creator>
  <cp:lastModifiedBy>Laurent Temmerman</cp:lastModifiedBy>
  <cp:revision>53</cp:revision>
  <dcterms:created xsi:type="dcterms:W3CDTF">2022-11-30T06:33:34Z</dcterms:created>
  <dcterms:modified xsi:type="dcterms:W3CDTF">2024-04-15T09:10:29Z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0x010100684C9EC35422654096CFBD75561D6E1D</vt:lpwstr>
  </property>
</Properties>
</file>